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682" r:id="rId2"/>
  </p:sldMasterIdLst>
  <p:notesMasterIdLst>
    <p:notesMasterId r:id="rId23"/>
  </p:notesMasterIdLst>
  <p:sldIdLst>
    <p:sldId id="257" r:id="rId3"/>
    <p:sldId id="258" r:id="rId4"/>
    <p:sldId id="296" r:id="rId5"/>
    <p:sldId id="260" r:id="rId6"/>
    <p:sldId id="283" r:id="rId7"/>
    <p:sldId id="280" r:id="rId8"/>
    <p:sldId id="301" r:id="rId9"/>
    <p:sldId id="284" r:id="rId10"/>
    <p:sldId id="292" r:id="rId11"/>
    <p:sldId id="294" r:id="rId12"/>
    <p:sldId id="293" r:id="rId13"/>
    <p:sldId id="295" r:id="rId14"/>
    <p:sldId id="300" r:id="rId15"/>
    <p:sldId id="302" r:id="rId16"/>
    <p:sldId id="298" r:id="rId17"/>
    <p:sldId id="297" r:id="rId18"/>
    <p:sldId id="304" r:id="rId19"/>
    <p:sldId id="290" r:id="rId20"/>
    <p:sldId id="288" r:id="rId21"/>
    <p:sldId id="303" r:id="rId22"/>
  </p:sldIdLst>
  <p:sldSz cx="5376863" cy="7169150" type="B5ISO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4660"/>
  </p:normalViewPr>
  <p:slideViewPr>
    <p:cSldViewPr>
      <p:cViewPr>
        <p:scale>
          <a:sx n="100" d="100"/>
          <a:sy n="100" d="100"/>
        </p:scale>
        <p:origin x="-1842" y="-180"/>
      </p:cViewPr>
      <p:guideLst>
        <p:guide orient="horz" pos="2259"/>
        <p:guide pos="6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780B4-607B-4D87-8F40-6B7D0B02B96D}" type="datetimeFigureOut">
              <a:rPr lang="ko-KR" altLang="en-US" smtClean="0"/>
              <a:pPr/>
              <a:t>2013-12-06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7B698-6D07-4FF0-813B-A21F817C4C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16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  <a:ln/>
        </p:spPr>
      </p:sp>
      <p:sp>
        <p:nvSpPr>
          <p:cNvPr id="768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768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20DD6E-341E-4DBA-B98D-BD3F840C7560}" type="slidenum">
              <a:rPr lang="en-US" altLang="ko-KR">
                <a:solidFill>
                  <a:srgbClr val="000000"/>
                </a:solidFill>
              </a:rPr>
              <a:pPr/>
              <a:t>1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12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12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13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13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14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14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15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15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FB3B6-3D98-424A-86B7-4AE3460C834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FB3B6-3D98-424A-86B7-4AE3460C834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4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4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FB3B6-3D98-424A-86B7-4AE3460C8340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8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8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9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9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10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10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F6D27-C7EE-4D2E-B442-E21BE6E9A702}" type="slidenum">
              <a:rPr lang="en-US" altLang="ko-KR" smtClean="0">
                <a:solidFill>
                  <a:srgbClr val="000000"/>
                </a:solidFill>
              </a:rPr>
              <a:pPr/>
              <a:t>11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9E5032-9BBE-4C8F-B123-EC6345FC94C3}" type="slidenum">
              <a:rPr lang="en-US" altLang="ko-KR" sz="1200">
                <a:solidFill>
                  <a:srgbClr val="000000"/>
                </a:solidFill>
              </a:rPr>
              <a:pPr algn="r"/>
              <a:t>11</a:t>
            </a:fld>
            <a:endParaRPr lang="en-US" altLang="ko-KR" sz="1200">
              <a:solidFill>
                <a:srgbClr val="000000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12950" y="763588"/>
            <a:ext cx="2776538" cy="3705225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11" y="4720324"/>
            <a:ext cx="4989683" cy="4461816"/>
          </a:xfrm>
          <a:noFill/>
          <a:ln/>
        </p:spPr>
        <p:txBody>
          <a:bodyPr/>
          <a:lstStyle/>
          <a:p>
            <a:r>
              <a:rPr lang="ko-KR" altLang="en-US" dirty="0" smtClean="0"/>
              <a:t>사회복무제도 시행에 맞춰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사회복무포털 시스템을  구축하였습니다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이제껏 제공되지 않던  각 계층별 사용자들이 복무관리에 직접 참여가</a:t>
            </a:r>
          </a:p>
          <a:p>
            <a:r>
              <a:rPr lang="ko-KR" altLang="en-US" dirty="0" smtClean="0"/>
              <a:t>사회복무포털 시스템을 통해 가능하게 되었습니다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병무청을 중심으로 복무자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지정업체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 모두 </a:t>
            </a:r>
          </a:p>
          <a:p>
            <a:r>
              <a:rPr lang="ko-KR" altLang="en-US" dirty="0" smtClean="0"/>
              <a:t>언제 어디서든 사회복무 포털 시스템을 통해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병무청 사용자가 복무관리를 위한 </a:t>
            </a:r>
          </a:p>
          <a:p>
            <a:r>
              <a:rPr lang="ko-KR" altLang="en-US" dirty="0" smtClean="0"/>
              <a:t>자동화된 통합 업무 처리를 하실 수 </a:t>
            </a:r>
            <a:r>
              <a:rPr lang="ko-KR" altLang="en-US" dirty="0" err="1" smtClean="0"/>
              <a:t>있게됩니다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특징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사회복무포털시스템의</a:t>
            </a:r>
            <a:r>
              <a:rPr lang="ko-KR" altLang="en-US" dirty="0" smtClean="0">
                <a:solidFill>
                  <a:srgbClr val="FF0000"/>
                </a:solidFill>
              </a:rPr>
              <a:t> 구현된 사용자 맞춤형 서비스는 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                    복무자를 위한 매일매일 출퇴근에 관한 근태보고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신상이동에 따른 각종 복무자 지원서비스가 제공되고</a:t>
            </a:r>
            <a:r>
              <a:rPr lang="en-US" altLang="ko-KR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복무기관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근무지 담당자들은 병무청 사회복무시스템에 직접 접속하여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각 관할 복무상황을 확인하고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업무처리를 함으로써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사회복무감독관과의 </a:t>
            </a:r>
          </a:p>
          <a:p>
            <a:r>
              <a:rPr lang="ko-KR" altLang="en-US" dirty="0" smtClean="0"/>
              <a:t>  실시간 커뮤니케이션이 실현됩니다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사회복무포털을</a:t>
            </a:r>
            <a:r>
              <a:rPr lang="ko-KR" altLang="en-US" dirty="0" smtClean="0"/>
              <a:t> 통해 입력된 모든 정보는 </a:t>
            </a:r>
          </a:p>
          <a:p>
            <a:r>
              <a:rPr lang="ko-KR" altLang="en-US" dirty="0" smtClean="0"/>
              <a:t>  내부 업무시스템으로 실시간으로 연계되어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정확한 정보활용까지 가능</a:t>
            </a:r>
          </a:p>
          <a:p>
            <a:r>
              <a:rPr lang="ko-KR" altLang="en-US" dirty="0" smtClean="0"/>
              <a:t>  하게 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</a:rPr>
              <a:t>☞ </a:t>
            </a:r>
            <a:r>
              <a:rPr lang="ko-KR" altLang="en-US" dirty="0" smtClean="0">
                <a:solidFill>
                  <a:srgbClr val="FF0000"/>
                </a:solidFill>
              </a:rPr>
              <a:t>기대효과 클릭 </a:t>
            </a:r>
            <a:r>
              <a:rPr lang="en-US" altLang="ko-KR" dirty="0" smtClean="0">
                <a:solidFill>
                  <a:srgbClr val="FF0000"/>
                </a:solidFill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결과적으로 </a:t>
            </a:r>
            <a:r>
              <a:rPr lang="ko-KR" altLang="en-US" dirty="0" err="1" smtClean="0">
                <a:solidFill>
                  <a:srgbClr val="FF0000"/>
                </a:solidFill>
              </a:rPr>
              <a:t>사회복무포털을</a:t>
            </a:r>
            <a:r>
              <a:rPr lang="ko-KR" altLang="en-US" dirty="0" smtClean="0">
                <a:solidFill>
                  <a:srgbClr val="FF0000"/>
                </a:solidFill>
              </a:rPr>
              <a:t> 통한  </a:t>
            </a:r>
            <a:r>
              <a:rPr lang="ko-KR" altLang="en-US" dirty="0" err="1" smtClean="0">
                <a:solidFill>
                  <a:srgbClr val="FF0000"/>
                </a:solidFill>
              </a:rPr>
              <a:t>대민서비스를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ko-KR" altLang="en-US" dirty="0" smtClean="0"/>
              <a:t>    </a:t>
            </a:r>
            <a:r>
              <a:rPr lang="ko-KR" altLang="en-US" dirty="0" err="1" smtClean="0"/>
              <a:t>극대화하게되어</a:t>
            </a:r>
            <a:r>
              <a:rPr lang="ko-KR" altLang="en-US" dirty="0" smtClean="0"/>
              <a:t> 사회복무제도를 </a:t>
            </a:r>
            <a:r>
              <a:rPr lang="ko-KR" altLang="en-US" dirty="0" err="1" smtClean="0"/>
              <a:t>조기정착하는데</a:t>
            </a:r>
            <a:r>
              <a:rPr lang="ko-KR" altLang="en-US" dirty="0" smtClean="0"/>
              <a:t> 기여할 수 있을 것 입니다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2b.go.kr/" TargetMode="External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9"/>
          <p:cNvSpPr txBox="1">
            <a:spLocks noChangeArrowheads="1"/>
          </p:cNvSpPr>
          <p:nvPr userDrawn="1"/>
        </p:nvSpPr>
        <p:spPr bwMode="auto">
          <a:xfrm>
            <a:off x="2453921" y="4232982"/>
            <a:ext cx="2709902" cy="94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harsh" dir="tl"/>
          </a:scene3d>
          <a:sp3d>
            <a:bevelT w="1270"/>
          </a:sp3d>
        </p:spPr>
        <p:txBody>
          <a:bodyPr wrap="square" lIns="0" tIns="0" rIns="0" bIns="0" anchor="ctr">
            <a:spAutoFit/>
            <a:sp3d contourW="31750" prstMaterial="flat">
              <a:bevelT w="127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indent="-98598" algn="ctr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777777"/>
              </a:buClr>
              <a:tabLst>
                <a:tab pos="4226642" algn="l"/>
              </a:tabLst>
              <a:defRPr/>
            </a:pPr>
            <a:r>
              <a:rPr kumimoji="1" lang="ko-KR" altLang="en-US" sz="2800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업체 사용자용</a:t>
            </a:r>
            <a:endParaRPr kumimoji="1" lang="en-US" altLang="ko-KR" sz="2800" dirty="0" smtClean="0">
              <a:solidFill>
                <a:srgbClr val="000000"/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98598" algn="ctr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777777"/>
              </a:buClr>
              <a:tabLst>
                <a:tab pos="4226642" algn="l"/>
              </a:tabLst>
              <a:defRPr/>
            </a:pPr>
            <a:r>
              <a:rPr kumimoji="1" lang="ko-KR" altLang="en-US" sz="2800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간편 매뉴얼</a:t>
            </a:r>
          </a:p>
        </p:txBody>
      </p:sp>
      <p:pic>
        <p:nvPicPr>
          <p:cNvPr id="6" name="Picture 30" descr="C:\Users\Administrator\Desktop\그림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269" y="479483"/>
            <a:ext cx="1219034" cy="33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감사합니다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2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1" y="0"/>
            <a:ext cx="5376863" cy="7169150"/>
          </a:xfrm>
          <a:prstGeom prst="rect">
            <a:avLst/>
          </a:prstGeom>
        </p:spPr>
      </p:pic>
      <p:sp>
        <p:nvSpPr>
          <p:cNvPr id="6" name="직사각형 5"/>
          <p:cNvSpPr/>
          <p:nvPr userDrawn="1"/>
        </p:nvSpPr>
        <p:spPr>
          <a:xfrm>
            <a:off x="0" y="1496343"/>
            <a:ext cx="5376863" cy="1368152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96000">
                <a:srgbClr val="AFAFAF"/>
              </a:gs>
              <a:gs pos="97000">
                <a:srgbClr val="909090"/>
              </a:gs>
            </a:gsLst>
            <a:lin ang="5400000" scaled="1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rtlCol="0" anchor="ctr"/>
          <a:lstStyle/>
          <a:p>
            <a:pPr algn="ctr"/>
            <a:endParaRPr lang="ko-KR" altLang="en-US" sz="2100" dirty="0"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37890" name="Picture 2" descr="나라장터 국가종합전자조달">
            <a:hlinkClick r:id="rId3" tooltip="메인화면으로 이동합니다.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159" y="1568351"/>
            <a:ext cx="2076450" cy="409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 userDrawn="1"/>
        </p:nvSpPr>
        <p:spPr>
          <a:xfrm>
            <a:off x="672207" y="2072407"/>
            <a:ext cx="457689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302-701 </a:t>
            </a:r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대전광역시</a:t>
            </a:r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 </a:t>
            </a:r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서구 청사로 </a:t>
            </a:r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189(</a:t>
            </a:r>
            <a:r>
              <a:rPr lang="ko-KR" altLang="en-US" sz="1100" b="0" dirty="0" err="1" smtClean="0">
                <a:latin typeface="휴먼고딕" pitchFamily="2" charset="-127"/>
                <a:ea typeface="휴먼고딕" pitchFamily="2" charset="-127"/>
              </a:rPr>
              <a:t>둔산동</a:t>
            </a:r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 </a:t>
            </a:r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920) </a:t>
            </a:r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대전정부청사 </a:t>
            </a:r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3</a:t>
            </a:r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동</a:t>
            </a:r>
            <a:endParaRPr lang="en-US" altLang="ko-KR" sz="1100" b="0" dirty="0" smtClean="0">
              <a:latin typeface="휴먼고딕" pitchFamily="2" charset="-127"/>
              <a:ea typeface="휴먼고딕" pitchFamily="2" charset="-127"/>
            </a:endParaRPr>
          </a:p>
          <a:p>
            <a:r>
              <a:rPr lang="ko-KR" altLang="en-US" sz="1100" b="0" dirty="0" smtClean="0">
                <a:latin typeface="휴먼고딕" pitchFamily="2" charset="-127"/>
                <a:ea typeface="휴먼고딕" pitchFamily="2" charset="-127"/>
              </a:rPr>
              <a:t>대표전화 </a:t>
            </a:r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: 1588-0800</a:t>
            </a:r>
          </a:p>
          <a:p>
            <a:r>
              <a:rPr lang="en-US" altLang="ko-KR" sz="1100" b="0" dirty="0" smtClean="0">
                <a:latin typeface="휴먼고딕" pitchFamily="2" charset="-127"/>
                <a:ea typeface="휴먼고딕" pitchFamily="2" charset="-127"/>
              </a:rPr>
              <a:t>www.g2b.go.kr</a:t>
            </a:r>
            <a:r>
              <a:rPr lang="en-US" altLang="ko-KR" sz="1100" b="0" baseline="0" dirty="0" smtClean="0">
                <a:latin typeface="휴먼고딕" pitchFamily="2" charset="-127"/>
                <a:ea typeface="휴먼고딕" pitchFamily="2" charset="-127"/>
              </a:rPr>
              <a:t> / www.pps.go.kr</a:t>
            </a:r>
            <a:endParaRPr lang="ko-KR" altLang="en-US" sz="1100" b="0" dirty="0">
              <a:latin typeface="휴먼고딕" pitchFamily="2" charset="-127"/>
              <a:ea typeface="휴먼고딕" pitchFamily="2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9"/>
          <p:cNvSpPr txBox="1">
            <a:spLocks noChangeArrowheads="1"/>
          </p:cNvSpPr>
          <p:nvPr userDrawn="1"/>
        </p:nvSpPr>
        <p:spPr bwMode="auto">
          <a:xfrm>
            <a:off x="2453921" y="4232982"/>
            <a:ext cx="2709902" cy="94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harsh" dir="tl"/>
          </a:scene3d>
          <a:sp3d>
            <a:bevelT w="1270"/>
          </a:sp3d>
        </p:spPr>
        <p:txBody>
          <a:bodyPr wrap="square" lIns="0" tIns="0" rIns="0" bIns="0" anchor="ctr">
            <a:spAutoFit/>
            <a:sp3d contourW="31750" prstMaterial="flat">
              <a:bevelT w="127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indent="-98598" algn="ctr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777777"/>
              </a:buClr>
              <a:tabLst>
                <a:tab pos="4226642" algn="l"/>
              </a:tabLst>
              <a:defRPr/>
            </a:pPr>
            <a:r>
              <a:rPr kumimoji="1" lang="ko-KR" altLang="en-US" sz="2800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업체사용자용 매뉴얼</a:t>
            </a:r>
          </a:p>
        </p:txBody>
      </p:sp>
      <p:pic>
        <p:nvPicPr>
          <p:cNvPr id="6" name="Picture 30" descr="C:\Users\Administrator\Desktop\그림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269" y="479483"/>
            <a:ext cx="807758" cy="33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착수배경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911" y="-8169"/>
            <a:ext cx="5396869" cy="7208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_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착수배경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911" y="-8169"/>
            <a:ext cx="5396869" cy="7208078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377" y="152574"/>
            <a:ext cx="3344342" cy="688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_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착수배경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911" y="-8169"/>
            <a:ext cx="5396869" cy="72080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51" y="137716"/>
            <a:ext cx="2164432" cy="688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3"/>
            <a:ext cx="5387203" cy="718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슬라이드 1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4200600" y="3"/>
            <a:ext cx="1078825" cy="423023"/>
            <a:chOff x="5961112" y="0"/>
            <a:chExt cx="1584176" cy="404663"/>
          </a:xfrm>
        </p:grpSpPr>
        <p:pic>
          <p:nvPicPr>
            <p:cNvPr id="3" name="그림 2" descr="테두리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t="46979"/>
            <a:stretch>
              <a:fillRect/>
            </a:stretch>
          </p:blipFill>
          <p:spPr>
            <a:xfrm>
              <a:off x="5961112" y="0"/>
              <a:ext cx="1584176" cy="332656"/>
            </a:xfrm>
            <a:prstGeom prst="rect">
              <a:avLst/>
            </a:prstGeom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" name="그룹 58"/>
            <p:cNvGrpSpPr/>
            <p:nvPr/>
          </p:nvGrpSpPr>
          <p:grpSpPr>
            <a:xfrm>
              <a:off x="6124178" y="47624"/>
              <a:ext cx="1248000" cy="357039"/>
              <a:chOff x="4889408" y="485068"/>
              <a:chExt cx="1248000" cy="468000"/>
            </a:xfrm>
          </p:grpSpPr>
          <p:sp>
            <p:nvSpPr>
              <p:cNvPr id="5" name="타원 4"/>
              <p:cNvSpPr>
                <a:spLocks noChangeAspect="1"/>
              </p:cNvSpPr>
              <p:nvPr/>
            </p:nvSpPr>
            <p:spPr bwMode="auto">
              <a:xfrm>
                <a:off x="4889408" y="485068"/>
                <a:ext cx="1248000" cy="468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6" name="타원 5"/>
              <p:cNvSpPr/>
              <p:nvPr/>
            </p:nvSpPr>
            <p:spPr bwMode="auto">
              <a:xfrm>
                <a:off x="4937344" y="503044"/>
                <a:ext cx="1152128" cy="43204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슬라이드 1단_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 bwMode="auto">
          <a:xfrm>
            <a:off x="4734371" y="632247"/>
            <a:ext cx="648072" cy="6094800"/>
          </a:xfrm>
          <a:prstGeom prst="rect">
            <a:avLst/>
          </a:prstGeom>
          <a:solidFill>
            <a:schemeClr val="bg1"/>
          </a:solidFill>
          <a:ln w="6350" algn="ctr">
            <a:noFill/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 algn="l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슬라이드 1단_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4200600" y="3"/>
            <a:ext cx="1078825" cy="423023"/>
            <a:chOff x="5961112" y="0"/>
            <a:chExt cx="1584176" cy="404663"/>
          </a:xfrm>
        </p:grpSpPr>
        <p:pic>
          <p:nvPicPr>
            <p:cNvPr id="3" name="그림 2" descr="테두리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t="46979"/>
            <a:stretch>
              <a:fillRect/>
            </a:stretch>
          </p:blipFill>
          <p:spPr>
            <a:xfrm>
              <a:off x="5961112" y="0"/>
              <a:ext cx="1584176" cy="332656"/>
            </a:xfrm>
            <a:prstGeom prst="rect">
              <a:avLst/>
            </a:prstGeom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" name="그룹 58"/>
            <p:cNvGrpSpPr/>
            <p:nvPr/>
          </p:nvGrpSpPr>
          <p:grpSpPr>
            <a:xfrm>
              <a:off x="6124178" y="47624"/>
              <a:ext cx="1248000" cy="357039"/>
              <a:chOff x="4889408" y="485068"/>
              <a:chExt cx="1248000" cy="468000"/>
            </a:xfrm>
          </p:grpSpPr>
          <p:sp>
            <p:nvSpPr>
              <p:cNvPr id="5" name="타원 4"/>
              <p:cNvSpPr>
                <a:spLocks noChangeAspect="1"/>
              </p:cNvSpPr>
              <p:nvPr/>
            </p:nvSpPr>
            <p:spPr bwMode="auto">
              <a:xfrm>
                <a:off x="4889408" y="485068"/>
                <a:ext cx="1248000" cy="468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6" name="타원 5"/>
              <p:cNvSpPr/>
              <p:nvPr/>
            </p:nvSpPr>
            <p:spPr bwMode="auto">
              <a:xfrm>
                <a:off x="4937344" y="503044"/>
                <a:ext cx="1152128" cy="43204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  <p:sp>
        <p:nvSpPr>
          <p:cNvPr id="7" name="직사각형 6"/>
          <p:cNvSpPr/>
          <p:nvPr userDrawn="1"/>
        </p:nvSpPr>
        <p:spPr bwMode="auto">
          <a:xfrm>
            <a:off x="893" y="632247"/>
            <a:ext cx="648072" cy="6094800"/>
          </a:xfrm>
          <a:prstGeom prst="rect">
            <a:avLst/>
          </a:prstGeom>
          <a:solidFill>
            <a:schemeClr val="bg1"/>
          </a:solidFill>
          <a:ln w="6350" algn="ctr">
            <a:noFill/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 algn="l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슬라이드 2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86" y="2581909"/>
            <a:ext cx="5307134" cy="5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352"/>
          <p:cNvSpPr>
            <a:spLocks noChangeArrowheads="1"/>
          </p:cNvSpPr>
          <p:nvPr userDrawn="1"/>
        </p:nvSpPr>
        <p:spPr bwMode="auto">
          <a:xfrm>
            <a:off x="147903" y="949949"/>
            <a:ext cx="1055297" cy="330371"/>
          </a:xfrm>
          <a:prstGeom prst="rect">
            <a:avLst/>
          </a:prstGeom>
          <a:gradFill flip="none" rotWithShape="1">
            <a:gsLst>
              <a:gs pos="0">
                <a:srgbClr val="84B2E4"/>
              </a:gs>
              <a:gs pos="96000">
                <a:srgbClr val="84B2E4"/>
              </a:gs>
              <a:gs pos="97000">
                <a:srgbClr val="336089"/>
              </a:gs>
            </a:gsLst>
            <a:lin ang="5400000" scaled="1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ko-KR" altLang="en-US" sz="900" dirty="0" smtClean="0">
              <a:solidFill>
                <a:schemeClr val="lt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4" name="TextBox 13"/>
          <p:cNvSpPr txBox="1"/>
          <p:nvPr userDrawn="1"/>
        </p:nvSpPr>
        <p:spPr bwMode="auto">
          <a:xfrm>
            <a:off x="153691" y="999348"/>
            <a:ext cx="1022573" cy="215444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14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서비스 개요</a:t>
            </a:r>
            <a:endParaRPr lang="ko-KR" altLang="en-US" sz="14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147899" y="2683863"/>
            <a:ext cx="1055298" cy="324649"/>
          </a:xfrm>
          <a:prstGeom prst="rect">
            <a:avLst/>
          </a:prstGeom>
          <a:gradFill flip="none" rotWithShape="1">
            <a:gsLst>
              <a:gs pos="0">
                <a:srgbClr val="AFAFAF"/>
              </a:gs>
              <a:gs pos="96000">
                <a:srgbClr val="AFAFAF"/>
              </a:gs>
              <a:gs pos="97000">
                <a:srgbClr val="909090"/>
              </a:gs>
            </a:gsLst>
            <a:lin ang="5400000" scaled="1"/>
            <a:tileRect/>
          </a:gra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25" tIns="34212" rIns="68425" bIns="34212" rtlCol="0" anchor="ctr"/>
          <a:lstStyle/>
          <a:p>
            <a:pPr algn="ctr"/>
            <a:endParaRPr lang="ko-KR" altLang="en-US" sz="2100" dirty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47902" y="2693887"/>
            <a:ext cx="1055299" cy="284536"/>
          </a:xfrm>
          <a:prstGeom prst="rect">
            <a:avLst/>
          </a:prstGeom>
          <a:noFill/>
        </p:spPr>
        <p:txBody>
          <a:bodyPr wrap="square" lIns="68425" tIns="34212" rIns="68425" bIns="34212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주요 기능</a:t>
            </a:r>
            <a:endParaRPr lang="ko-KR" altLang="en-US" sz="1400" b="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12" name="그룹 11"/>
          <p:cNvGrpSpPr/>
          <p:nvPr userDrawn="1"/>
        </p:nvGrpSpPr>
        <p:grpSpPr>
          <a:xfrm>
            <a:off x="4200600" y="3"/>
            <a:ext cx="1078825" cy="423023"/>
            <a:chOff x="5961112" y="0"/>
            <a:chExt cx="1584176" cy="404663"/>
          </a:xfrm>
        </p:grpSpPr>
        <p:pic>
          <p:nvPicPr>
            <p:cNvPr id="17" name="그림 16" descr="테두리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t="46979"/>
            <a:stretch>
              <a:fillRect/>
            </a:stretch>
          </p:blipFill>
          <p:spPr>
            <a:xfrm>
              <a:off x="5961112" y="0"/>
              <a:ext cx="1584176" cy="332656"/>
            </a:xfrm>
            <a:prstGeom prst="rect">
              <a:avLst/>
            </a:prstGeom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8" name="그룹 58"/>
            <p:cNvGrpSpPr/>
            <p:nvPr/>
          </p:nvGrpSpPr>
          <p:grpSpPr>
            <a:xfrm>
              <a:off x="6124178" y="47624"/>
              <a:ext cx="1248000" cy="357039"/>
              <a:chOff x="4889408" y="485068"/>
              <a:chExt cx="1248000" cy="468000"/>
            </a:xfrm>
          </p:grpSpPr>
          <p:sp>
            <p:nvSpPr>
              <p:cNvPr id="20" name="타원 19"/>
              <p:cNvSpPr>
                <a:spLocks noChangeAspect="1"/>
              </p:cNvSpPr>
              <p:nvPr/>
            </p:nvSpPr>
            <p:spPr bwMode="auto">
              <a:xfrm>
                <a:off x="4889408" y="485068"/>
                <a:ext cx="1248000" cy="468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23" name="타원 22"/>
              <p:cNvSpPr/>
              <p:nvPr/>
            </p:nvSpPr>
            <p:spPr bwMode="auto">
              <a:xfrm>
                <a:off x="4937344" y="503044"/>
                <a:ext cx="1152128" cy="432048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2700">
                <a:noFill/>
              </a:ln>
              <a:effectLst>
                <a:innerShdw blurRad="114300">
                  <a:schemeClr val="tx1">
                    <a:lumMod val="65000"/>
                    <a:lumOff val="3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R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ko-KR" altLang="en-US" dirty="0" smtClean="0">
                  <a:solidFill>
                    <a:schemeClr val="lt1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9"/>
          <p:cNvSpPr txBox="1">
            <a:spLocks noChangeArrowheads="1"/>
          </p:cNvSpPr>
          <p:nvPr userDrawn="1"/>
        </p:nvSpPr>
        <p:spPr bwMode="auto">
          <a:xfrm>
            <a:off x="1633135" y="3717349"/>
            <a:ext cx="2057291" cy="3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harsh" dir="tl"/>
          </a:scene3d>
          <a:sp3d>
            <a:bevelT w="1270"/>
          </a:sp3d>
        </p:spPr>
        <p:txBody>
          <a:bodyPr wrap="square" lIns="0" tIns="0" rIns="0" bIns="0" anchor="ctr">
            <a:spAutoFit/>
            <a:sp3d contourW="31750" prstMaterial="flat">
              <a:bevelT w="127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indent="-98598" algn="ctr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777777"/>
              </a:buClr>
              <a:tabLst>
                <a:tab pos="4226642" algn="l"/>
              </a:tabLst>
              <a:defRPr/>
            </a:pPr>
            <a:r>
              <a:rPr kumimoji="1" lang="ko-KR" altLang="en-US" sz="2100" dirty="0" err="1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사용자메뉴얼</a:t>
            </a:r>
            <a:endParaRPr kumimoji="1" lang="ko-KR" altLang="en-US" sz="2100" dirty="0" smtClean="0">
              <a:solidFill>
                <a:srgbClr val="00000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508930" name="Picture 2" descr="C:\Users\Administrator\Desktop\그림1.jp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r="14602"/>
          <a:stretch>
            <a:fillRect/>
          </a:stretch>
        </p:blipFill>
        <p:spPr bwMode="auto">
          <a:xfrm>
            <a:off x="1" y="2"/>
            <a:ext cx="5376863" cy="71691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iming>
    <p:tnLst>
      <p:par>
        <p:cTn id="1" dur="indefinite" restart="never" nodeType="tmRoot"/>
      </p:par>
    </p:tnLst>
  </p:timing>
  <p:txStyles>
    <p:titleStyle>
      <a:lvl1pPr algn="ctr" defTabSz="684246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592" indent="-256592" algn="l" defTabSz="684246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949" indent="-213827" algn="l" defTabSz="684246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307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430" indent="-171061" algn="l" defTabSz="684246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552" indent="-171061" algn="l" defTabSz="684246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675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3798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5921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043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23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4246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368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491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614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2737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4859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36982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8"/>
          <p:cNvSpPr txBox="1">
            <a:spLocks noChangeArrowheads="1"/>
          </p:cNvSpPr>
          <p:nvPr userDrawn="1"/>
        </p:nvSpPr>
        <p:spPr bwMode="auto">
          <a:xfrm>
            <a:off x="2476353" y="6834302"/>
            <a:ext cx="41037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buNone/>
              <a:defRPr/>
            </a:pPr>
            <a:r>
              <a:rPr lang="en-US" altLang="ko-KR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각헤드라인M" pitchFamily="18" charset="-127"/>
                <a:ea typeface="HY각헤드라인M" pitchFamily="18" charset="-127"/>
              </a:rPr>
              <a:t>- </a:t>
            </a:r>
            <a:fld id="{0201A3AE-F127-422C-8176-3339502F018D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각헤드라인M" pitchFamily="18" charset="-127"/>
                <a:ea typeface="HY각헤드라인M" pitchFamily="18" charset="-127"/>
              </a:rPr>
              <a:pPr algn="ctr">
                <a:buNone/>
                <a:defRPr/>
              </a:pPr>
              <a:t>‹#›</a:t>
            </a:fld>
            <a:r>
              <a:rPr lang="en-US" altLang="ko-KR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각헤드라인M" pitchFamily="18" charset="-127"/>
                <a:ea typeface="HY각헤드라인M" pitchFamily="18" charset="-127"/>
              </a:rPr>
              <a:t> -</a:t>
            </a:r>
            <a:endParaRPr lang="en-US" altLang="ko-KR" sz="1000" b="1" dirty="0">
              <a:solidFill>
                <a:schemeClr val="tx1">
                  <a:lumMod val="65000"/>
                  <a:lumOff val="35000"/>
                </a:schemeClr>
              </a:solidFill>
              <a:latin typeface="HY각헤드라인M" pitchFamily="18" charset="-127"/>
              <a:ea typeface="HY각헤드라인M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5404" y="632247"/>
            <a:ext cx="515531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3694774" y="6805885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/>
              <a:t>업체 사용자용 간편 매뉴얼</a:t>
            </a:r>
            <a:endParaRPr lang="ko-KR" altLang="en-US" sz="1000" b="1" dirty="0"/>
          </a:p>
        </p:txBody>
      </p:sp>
      <p:sp>
        <p:nvSpPr>
          <p:cNvPr id="7" name="TextBox 6"/>
          <p:cNvSpPr txBox="1"/>
          <p:nvPr userDrawn="1"/>
        </p:nvSpPr>
        <p:spPr bwMode="auto">
          <a:xfrm>
            <a:off x="960239" y="6824936"/>
            <a:ext cx="1152128" cy="161425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marL="0" marR="0" lvl="0" indent="0" algn="l" defTabSz="6842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나눔고딕 Bold" pitchFamily="50" charset="-127"/>
                <a:ea typeface="나눔고딕 Bold" pitchFamily="50" charset="-127"/>
              </a:rPr>
              <a:t>정부계약 하도급관리시스템</a:t>
            </a: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1" y="6794041"/>
            <a:ext cx="812028" cy="2517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95" r:id="rId2"/>
    <p:sldLayoutId id="2147483694" r:id="rId3"/>
    <p:sldLayoutId id="2147483684" r:id="rId4"/>
    <p:sldLayoutId id="2147483685" r:id="rId5"/>
    <p:sldLayoutId id="2147483696" r:id="rId6"/>
    <p:sldLayoutId id="2147483697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684246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592" indent="-256592" algn="l" defTabSz="684246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949" indent="-213827" algn="l" defTabSz="684246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307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430" indent="-171061" algn="l" defTabSz="684246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552" indent="-171061" algn="l" defTabSz="684246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675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3798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5921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043" indent="-171061" algn="l" defTabSz="68424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23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4246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368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491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614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2737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4859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36982" algn="l" defTabSz="684246" rtl="0" eaLnBrk="1" latinLnBrk="1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gif"/><Relationship Id="rId5" Type="http://schemas.openxmlformats.org/officeDocument/2006/relationships/image" Target="../media/image36.gif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9.pn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1.jpe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gif"/><Relationship Id="rId5" Type="http://schemas.openxmlformats.org/officeDocument/2006/relationships/image" Target="../media/image31.jpe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31.jpe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Relationship Id="rId9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14.gif"/><Relationship Id="rId10" Type="http://schemas.openxmlformats.org/officeDocument/2006/relationships/image" Target="../media/image13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2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14.gif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3.pn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6"/>
          <p:cNvGrpSpPr/>
          <p:nvPr/>
        </p:nvGrpSpPr>
        <p:grpSpPr>
          <a:xfrm>
            <a:off x="168151" y="704255"/>
            <a:ext cx="1512168" cy="720080"/>
            <a:chOff x="550771" y="2519766"/>
            <a:chExt cx="1512168" cy="720080"/>
          </a:xfrm>
        </p:grpSpPr>
        <p:pic>
          <p:nvPicPr>
            <p:cNvPr id="9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771" y="2519766"/>
              <a:ext cx="1512168" cy="72008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 rot="21333239">
              <a:off x="672568" y="2640558"/>
              <a:ext cx="13292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3</a:t>
              </a:r>
              <a:r>
                <a:rPr lang="en-US" altLang="ko-KR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. </a:t>
              </a:r>
              <a:r>
                <a:rPr lang="ko-KR" altLang="en-US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하도급관리</a:t>
              </a:r>
              <a:endParaRPr lang="en-US" altLang="ko-KR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  <a:p>
              <a:pPr algn="ctr" latinLnBrk="0"/>
              <a:r>
                <a:rPr lang="ko-KR" altLang="en-US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시스템 접속</a:t>
              </a: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168151" y="1452935"/>
            <a:ext cx="5040560" cy="2944408"/>
            <a:chOff x="386581" y="500417"/>
            <a:chExt cx="8145859" cy="5664887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86581" y="500417"/>
              <a:ext cx="8145859" cy="5664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2" descr="C:\Users\Songsw\Desktop\구축관련 자료\배너\배너수정-2013.11.18\bt_hado_04_01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56176" y="1958360"/>
              <a:ext cx="2330167" cy="318512"/>
            </a:xfrm>
            <a:prstGeom prst="rect">
              <a:avLst/>
            </a:prstGeom>
            <a:noFill/>
          </p:spPr>
        </p:pic>
        <p:sp>
          <p:nvSpPr>
            <p:cNvPr id="34" name="직사각형 33"/>
            <p:cNvSpPr/>
            <p:nvPr/>
          </p:nvSpPr>
          <p:spPr>
            <a:xfrm>
              <a:off x="6084168" y="1844824"/>
              <a:ext cx="2448272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Text Box 59"/>
          <p:cNvSpPr txBox="1">
            <a:spLocks noChangeArrowheads="1"/>
          </p:cNvSpPr>
          <p:nvPr/>
        </p:nvSpPr>
        <p:spPr bwMode="auto">
          <a:xfrm>
            <a:off x="2256383" y="1136303"/>
            <a:ext cx="2952328" cy="246221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6"/>
              </a:buBlip>
              <a:defRPr/>
            </a:pP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나라장터 우측의 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하도급관리시스템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배너 클릭</a:t>
            </a:r>
            <a:endParaRPr lang="en-US" altLang="ko-KR" sz="10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4175" y="4664695"/>
            <a:ext cx="2808312" cy="1876154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8" name="Picture 486" descr="a000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2170984" flipH="1">
            <a:off x="3558968" y="4145948"/>
            <a:ext cx="944519" cy="155009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39" name="직사각형 38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시스템이용을 위한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사전 절차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(3/3)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327364" y="92946"/>
            <a:ext cx="835237" cy="346091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처음사용자</a:t>
            </a:r>
            <a:endParaRPr lang="en-US" altLang="ko-KR" sz="100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안내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78"/>
          <p:cNvSpPr>
            <a:spLocks noChangeArrowheads="1"/>
          </p:cNvSpPr>
          <p:nvPr/>
        </p:nvSpPr>
        <p:spPr bwMode="auto">
          <a:xfrm>
            <a:off x="240159" y="776263"/>
            <a:ext cx="4896544" cy="504056"/>
          </a:xfrm>
          <a:prstGeom prst="roundRect">
            <a:avLst/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384175" y="1568351"/>
            <a:ext cx="3528392" cy="438582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3"/>
              </a:buBlip>
              <a:defRPr/>
            </a:pP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나라장터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(www.g2b.go.kr) 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접속 후 </a:t>
            </a:r>
            <a:endParaRPr lang="en-US" altLang="ko-KR" sz="10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3"/>
              </a:buBlip>
              <a:defRPr/>
            </a:pPr>
            <a:endParaRPr lang="ko-KR" altLang="en-US" sz="10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3"/>
              </a:buBlip>
              <a:defRPr/>
            </a:pP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우측 중앙 </a:t>
            </a:r>
            <a:r>
              <a:rPr lang="en-US" altLang="ko-KR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나라장터 처음 </a:t>
            </a:r>
            <a:r>
              <a:rPr lang="ko-KR" altLang="en-US" sz="1050" dirty="0" err="1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이용시</a:t>
            </a:r>
            <a:r>
              <a:rPr lang="ko-KR" altLang="en-US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PC</a:t>
            </a:r>
            <a:r>
              <a:rPr lang="ko-KR" altLang="en-US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환경 설정</a:t>
            </a:r>
            <a:r>
              <a:rPr lang="en-US" altLang="ko-KR" sz="1050" dirty="0" smtClean="0">
                <a:solidFill>
                  <a:srgbClr val="FF0000"/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배너 클릭</a:t>
            </a:r>
          </a:p>
        </p:txBody>
      </p:sp>
      <p:grpSp>
        <p:nvGrpSpPr>
          <p:cNvPr id="5" name="그룹 17"/>
          <p:cNvGrpSpPr/>
          <p:nvPr/>
        </p:nvGrpSpPr>
        <p:grpSpPr>
          <a:xfrm>
            <a:off x="240159" y="2256758"/>
            <a:ext cx="4968552" cy="3386449"/>
            <a:chOff x="240159" y="1784375"/>
            <a:chExt cx="4968552" cy="33864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159" y="1784375"/>
              <a:ext cx="4968552" cy="3386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486" descr="a0001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22000" contrast="100000"/>
            </a:blip>
            <a:srcRect t="18016" r="20189"/>
            <a:stretch>
              <a:fillRect/>
            </a:stretch>
          </p:blipFill>
          <p:spPr bwMode="gray">
            <a:xfrm rot="2911661" flipH="1">
              <a:off x="4265520" y="3325150"/>
              <a:ext cx="628781" cy="1225544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</p:pic>
      </p:grpSp>
      <p:sp>
        <p:nvSpPr>
          <p:cNvPr id="17" name="Text Box 59"/>
          <p:cNvSpPr txBox="1">
            <a:spLocks noChangeArrowheads="1"/>
          </p:cNvSpPr>
          <p:nvPr/>
        </p:nvSpPr>
        <p:spPr bwMode="auto">
          <a:xfrm>
            <a:off x="384175" y="6001174"/>
            <a:ext cx="3384376" cy="175689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130002" indent="-228600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3"/>
              </a:buBlip>
              <a:defRPr/>
            </a:pPr>
            <a:r>
              <a:rPr lang="en-US" altLang="ko-KR" sz="1000" u="sng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JRE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en-US" altLang="ko-KR" sz="1000" u="sng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G2B</a:t>
            </a:r>
            <a:r>
              <a:rPr lang="ko-KR" altLang="en-US" sz="1000" u="sng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정보인증 애플릿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en-US" altLang="ko-KR" sz="1000" u="sng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RexCtl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3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개의 프로그램 설치</a:t>
            </a:r>
          </a:p>
        </p:txBody>
      </p:sp>
      <p:sp>
        <p:nvSpPr>
          <p:cNvPr id="34" name="직사각형 33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사용자 </a:t>
            </a:r>
            <a:r>
              <a:rPr lang="en-US" altLang="ko-KR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PC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환경 설정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35" name="직사각형 34"/>
          <p:cNvSpPr/>
          <p:nvPr/>
        </p:nvSpPr>
        <p:spPr bwMode="auto">
          <a:xfrm>
            <a:off x="312167" y="848271"/>
            <a:ext cx="4752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나라장터 처음 이용 시 </a:t>
            </a:r>
            <a:r>
              <a:rPr lang="en-US" altLang="ko-KR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PC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환경 설정 방법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327364" y="152670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PC</a:t>
            </a: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환경 설정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/>
          <p:cNvSpPr/>
          <p:nvPr/>
        </p:nvSpPr>
        <p:spPr bwMode="auto">
          <a:xfrm>
            <a:off x="168151" y="200199"/>
            <a:ext cx="403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업체별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처음 할일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(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업체 관리자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)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87" name="Rectangle 78"/>
          <p:cNvSpPr>
            <a:spLocks noChangeArrowheads="1"/>
          </p:cNvSpPr>
          <p:nvPr/>
        </p:nvSpPr>
        <p:spPr bwMode="auto">
          <a:xfrm>
            <a:off x="240159" y="776263"/>
            <a:ext cx="4896544" cy="504056"/>
          </a:xfrm>
          <a:prstGeom prst="roundRect">
            <a:avLst/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88" name="직사각형 87"/>
          <p:cNvSpPr/>
          <p:nvPr/>
        </p:nvSpPr>
        <p:spPr bwMode="auto">
          <a:xfrm>
            <a:off x="312167" y="848271"/>
            <a:ext cx="4752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업체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사용자 정보 등록 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및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업무 지정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(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업체관리자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)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pic>
        <p:nvPicPr>
          <p:cNvPr id="90" name="Picture 2" descr="C:\Users\Administrator\Desktop\사용자 지정 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" y="3512567"/>
            <a:ext cx="2112412" cy="1656183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grpSp>
        <p:nvGrpSpPr>
          <p:cNvPr id="114" name="그룹 113"/>
          <p:cNvGrpSpPr/>
          <p:nvPr/>
        </p:nvGrpSpPr>
        <p:grpSpPr>
          <a:xfrm>
            <a:off x="384175" y="3051944"/>
            <a:ext cx="1656184" cy="432048"/>
            <a:chOff x="528191" y="2144415"/>
            <a:chExt cx="1656184" cy="432048"/>
          </a:xfrm>
        </p:grpSpPr>
        <p:sp>
          <p:nvSpPr>
            <p:cNvPr id="111" name="모서리가 둥근 직사각형 110"/>
            <p:cNvSpPr/>
            <p:nvPr/>
          </p:nvSpPr>
          <p:spPr bwMode="auto">
            <a:xfrm>
              <a:off x="528191" y="2144415"/>
              <a:ext cx="1656184" cy="432048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2" name="모서리가 둥근 직사각형 111"/>
            <p:cNvSpPr/>
            <p:nvPr/>
          </p:nvSpPr>
          <p:spPr bwMode="auto">
            <a:xfrm>
              <a:off x="551283" y="2180439"/>
              <a:ext cx="161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13" name="TextBox 112"/>
            <p:cNvSpPr txBox="1"/>
            <p:nvPr/>
          </p:nvSpPr>
          <p:spPr bwMode="auto">
            <a:xfrm>
              <a:off x="565930" y="2191162"/>
              <a:ext cx="1580707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chemeClr val="bg2">
                      <a:lumMod val="50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2. </a:t>
              </a:r>
              <a:r>
                <a:rPr lang="ko-KR" altLang="en-US" sz="1600" spc="-100" dirty="0" smtClean="0">
                  <a:solidFill>
                    <a:schemeClr val="bg2">
                      <a:lumMod val="50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이용약관 동의</a:t>
              </a:r>
              <a:endParaRPr lang="en-US" altLang="ko-KR" sz="1600" spc="-100" dirty="0" smtClean="0">
                <a:solidFill>
                  <a:schemeClr val="bg2">
                    <a:lumMod val="50000"/>
                  </a:schemeClr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132" name="그룹 131"/>
          <p:cNvGrpSpPr/>
          <p:nvPr/>
        </p:nvGrpSpPr>
        <p:grpSpPr>
          <a:xfrm>
            <a:off x="2832447" y="4736703"/>
            <a:ext cx="2304256" cy="1800200"/>
            <a:chOff x="168151" y="2216423"/>
            <a:chExt cx="2304256" cy="1800200"/>
          </a:xfrm>
        </p:grpSpPr>
        <p:grpSp>
          <p:nvGrpSpPr>
            <p:cNvPr id="93" name="그룹 53"/>
            <p:cNvGrpSpPr/>
            <p:nvPr/>
          </p:nvGrpSpPr>
          <p:grpSpPr>
            <a:xfrm>
              <a:off x="384175" y="2648471"/>
              <a:ext cx="2088232" cy="1368152"/>
              <a:chOff x="128464" y="620688"/>
              <a:chExt cx="6986787" cy="5985000"/>
            </a:xfrm>
          </p:grpSpPr>
          <p:pic>
            <p:nvPicPr>
              <p:cNvPr id="94" name="Picture 2" descr="C:\Users\Administrator\Desktop\사용자 지정 12.png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2480" y="620688"/>
                <a:ext cx="6842771" cy="5985000"/>
              </a:xfrm>
              <a:prstGeom prst="rect">
                <a:avLst/>
              </a:prstGeom>
              <a:noFill/>
              <a:ln w="635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</p:pic>
          <p:sp>
            <p:nvSpPr>
              <p:cNvPr id="96" name="AutoShape 105"/>
              <p:cNvSpPr>
                <a:spLocks noChangeArrowheads="1"/>
              </p:cNvSpPr>
              <p:nvPr/>
            </p:nvSpPr>
            <p:spPr bwMode="auto">
              <a:xfrm>
                <a:off x="200472" y="3140968"/>
                <a:ext cx="233892" cy="215900"/>
              </a:xfrm>
              <a:prstGeom prst="flowChartConnector">
                <a:avLst/>
              </a:prstGeom>
              <a:solidFill>
                <a:srgbClr val="5485C0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buFont typeface="Wingdings" pitchFamily="2" charset="2"/>
                  <a:buNone/>
                </a:pPr>
                <a:r>
                  <a:rPr lang="en-US" altLang="ko-KR" sz="800" b="1" dirty="0" smtClean="0">
                    <a:solidFill>
                      <a:srgbClr val="FFFFFF"/>
                    </a:solidFill>
                    <a:latin typeface="맑은 고딕" pitchFamily="50" charset="-127"/>
                    <a:ea typeface="맑은 고딕" pitchFamily="50" charset="-127"/>
                  </a:rPr>
                  <a:t>3</a:t>
                </a:r>
                <a:endParaRPr lang="en-US" altLang="ko-KR" sz="800" b="1" dirty="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98" name="AutoShape 105"/>
              <p:cNvSpPr>
                <a:spLocks noChangeArrowheads="1"/>
              </p:cNvSpPr>
              <p:nvPr/>
            </p:nvSpPr>
            <p:spPr bwMode="auto">
              <a:xfrm>
                <a:off x="5601072" y="764704"/>
                <a:ext cx="233892" cy="215900"/>
              </a:xfrm>
              <a:prstGeom prst="flowChartConnector">
                <a:avLst/>
              </a:prstGeom>
              <a:solidFill>
                <a:srgbClr val="5485C0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buFont typeface="Wingdings" pitchFamily="2" charset="2"/>
                  <a:buNone/>
                </a:pPr>
                <a:r>
                  <a:rPr lang="en-US" altLang="ko-KR" sz="800" b="1" dirty="0">
                    <a:solidFill>
                      <a:srgbClr val="FFFFFF"/>
                    </a:solidFill>
                    <a:latin typeface="맑은 고딕" pitchFamily="50" charset="-127"/>
                    <a:ea typeface="맑은 고딕" pitchFamily="50" charset="-127"/>
                  </a:rPr>
                  <a:t>1</a:t>
                </a:r>
              </a:p>
            </p:txBody>
          </p:sp>
          <p:sp>
            <p:nvSpPr>
              <p:cNvPr id="99" name="AutoShape 105"/>
              <p:cNvSpPr>
                <a:spLocks noChangeArrowheads="1"/>
              </p:cNvSpPr>
              <p:nvPr/>
            </p:nvSpPr>
            <p:spPr bwMode="auto">
              <a:xfrm>
                <a:off x="128464" y="980728"/>
                <a:ext cx="233892" cy="215900"/>
              </a:xfrm>
              <a:prstGeom prst="flowChartConnector">
                <a:avLst/>
              </a:prstGeom>
              <a:solidFill>
                <a:srgbClr val="5485C0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buFont typeface="Wingdings" pitchFamily="2" charset="2"/>
                  <a:buNone/>
                </a:pPr>
                <a:r>
                  <a:rPr lang="en-US" altLang="ko-KR" sz="800" b="1" dirty="0" smtClean="0">
                    <a:solidFill>
                      <a:srgbClr val="FFFFFF"/>
                    </a:solidFill>
                    <a:latin typeface="맑은 고딕" pitchFamily="50" charset="-127"/>
                    <a:ea typeface="맑은 고딕" pitchFamily="50" charset="-127"/>
                  </a:rPr>
                  <a:t>2</a:t>
                </a:r>
                <a:endParaRPr lang="en-US" altLang="ko-KR" sz="800" b="1" dirty="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15" name="그룹 114"/>
            <p:cNvGrpSpPr/>
            <p:nvPr/>
          </p:nvGrpSpPr>
          <p:grpSpPr>
            <a:xfrm>
              <a:off x="168151" y="2216423"/>
              <a:ext cx="1800200" cy="432048"/>
              <a:chOff x="456184" y="2144415"/>
              <a:chExt cx="1800200" cy="432048"/>
            </a:xfrm>
          </p:grpSpPr>
          <p:sp>
            <p:nvSpPr>
              <p:cNvPr id="116" name="모서리가 둥근 직사각형 115"/>
              <p:cNvSpPr/>
              <p:nvPr/>
            </p:nvSpPr>
            <p:spPr bwMode="auto">
              <a:xfrm>
                <a:off x="528191" y="2144415"/>
                <a:ext cx="1656184" cy="432048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 w="6350" algn="ctr">
                <a:solidFill>
                  <a:srgbClr val="29618F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4000" tIns="35995" rIns="54000" bIns="45714" rtlCol="0" anchor="ctr"/>
              <a:lstStyle/>
              <a:p>
                <a:pPr algn="l">
                  <a:lnSpc>
                    <a:spcPct val="125000"/>
                  </a:lnSpc>
                  <a:spcBef>
                    <a:spcPct val="50000"/>
                  </a:spcBef>
                  <a:buFont typeface="Wingdings" pitchFamily="2" charset="2"/>
                  <a:buChar char="q"/>
                </a:pPr>
                <a:endParaRPr kumimoji="1" lang="ko-KR" altLang="en-US" sz="1200" b="1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산돌고딕 M" pitchFamily="18" charset="-127"/>
                  <a:ea typeface="산돌고딕 M" pitchFamily="18" charset="-127"/>
                </a:endParaRPr>
              </a:p>
            </p:txBody>
          </p:sp>
          <p:sp>
            <p:nvSpPr>
              <p:cNvPr id="117" name="모서리가 둥근 직사각형 116"/>
              <p:cNvSpPr/>
              <p:nvPr/>
            </p:nvSpPr>
            <p:spPr bwMode="auto">
              <a:xfrm>
                <a:off x="551283" y="2180439"/>
                <a:ext cx="1610000" cy="360000"/>
              </a:xfrm>
              <a:prstGeom prst="roundRect">
                <a:avLst/>
              </a:prstGeom>
              <a:gradFill>
                <a:gsLst>
                  <a:gs pos="39000">
                    <a:schemeClr val="bg1"/>
                  </a:gs>
                  <a:gs pos="66000">
                    <a:schemeClr val="bg1">
                      <a:lumMod val="95000"/>
                    </a:schemeClr>
                  </a:gs>
                  <a:gs pos="91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5000"/>
                  </a:lnSpc>
                  <a:buFont typeface="Wingdings" pitchFamily="2" charset="2"/>
                  <a:buChar char="q"/>
                  <a:defRPr/>
                </a:pPr>
                <a:endParaRPr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 bwMode="auto">
              <a:xfrm>
                <a:off x="456184" y="2191162"/>
                <a:ext cx="18002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en-US" altLang="ko-KR" sz="1600" spc="-100" dirty="0" smtClean="0">
                    <a:solidFill>
                      <a:schemeClr val="accent2">
                        <a:lumMod val="75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3. </a:t>
                </a:r>
                <a:r>
                  <a:rPr lang="ko-KR" altLang="en-US" sz="1600" spc="-100" dirty="0" smtClean="0">
                    <a:solidFill>
                      <a:schemeClr val="accent2">
                        <a:lumMod val="75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관리자정보 등록</a:t>
                </a:r>
                <a:endParaRPr lang="en-US" altLang="ko-KR" sz="1600" spc="-100" dirty="0" smtClean="0">
                  <a:solidFill>
                    <a:schemeClr val="accent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  <p:pic>
        <p:nvPicPr>
          <p:cNvPr id="128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13198035" flipH="1">
            <a:off x="4287397" y="3123955"/>
            <a:ext cx="575835" cy="18785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129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18075852">
            <a:off x="2106793" y="5362776"/>
            <a:ext cx="499857" cy="127914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130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3374444" flipH="1">
            <a:off x="3084902" y="2930537"/>
            <a:ext cx="467583" cy="155009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04455" y="1956966"/>
            <a:ext cx="2020944" cy="1224136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grpSp>
        <p:nvGrpSpPr>
          <p:cNvPr id="106" name="그룹 66"/>
          <p:cNvGrpSpPr/>
          <p:nvPr/>
        </p:nvGrpSpPr>
        <p:grpSpPr>
          <a:xfrm>
            <a:off x="2904455" y="1496343"/>
            <a:ext cx="1656184" cy="432048"/>
            <a:chOff x="1176123" y="740239"/>
            <a:chExt cx="2592288" cy="432048"/>
          </a:xfrm>
        </p:grpSpPr>
        <p:sp>
          <p:nvSpPr>
            <p:cNvPr id="107" name="모서리가 둥근 직사각형 106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8" name="모서리가 둥근 직사각형 107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 bwMode="auto">
            <a:xfrm>
              <a:off x="1235193" y="786986"/>
              <a:ext cx="2474150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1. 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인증서 로그인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456183" y="5240759"/>
            <a:ext cx="2160240" cy="4385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buSzPct val="120000"/>
              <a:buBlip>
                <a:blip r:embed="rId7"/>
              </a:buBlip>
              <a:defRPr/>
            </a:pPr>
            <a:r>
              <a:rPr lang="en-US" altLang="ko-KR" sz="10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000" dirty="0" smtClean="0">
                <a:latin typeface="산돌고딕B" pitchFamily="18" charset="-127"/>
                <a:ea typeface="산돌고딕B" pitchFamily="18" charset="-127"/>
              </a:rPr>
              <a:t>시스템 사용을 위한 이용 약관 동의</a:t>
            </a:r>
            <a:endParaRPr lang="en-US" altLang="ko-KR" sz="10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spcAft>
                <a:spcPts val="300"/>
              </a:spcAft>
              <a:buSzPct val="120000"/>
              <a:defRPr/>
            </a:pPr>
            <a:r>
              <a:rPr lang="en-US" altLang="ko-KR" sz="1000" dirty="0" smtClean="0">
                <a:latin typeface="산돌고딕B" pitchFamily="18" charset="-127"/>
                <a:ea typeface="산돌고딕B" pitchFamily="18" charset="-127"/>
              </a:rPr>
              <a:t>      (</a:t>
            </a:r>
            <a:r>
              <a:rPr lang="ko-KR" altLang="en-US" sz="1000" dirty="0" smtClean="0">
                <a:latin typeface="산돌고딕B" pitchFamily="18" charset="-127"/>
                <a:ea typeface="산돌고딕B" pitchFamily="18" charset="-127"/>
              </a:rPr>
              <a:t>업체관리자가 최초 </a:t>
            </a:r>
            <a:r>
              <a:rPr lang="ko-KR" altLang="en-US" sz="1000" dirty="0" err="1" smtClean="0">
                <a:latin typeface="산돌고딕B" pitchFamily="18" charset="-127"/>
                <a:ea typeface="산돌고딕B" pitchFamily="18" charset="-127"/>
              </a:rPr>
              <a:t>접속시</a:t>
            </a:r>
            <a:r>
              <a:rPr lang="en-US" altLang="ko-KR" sz="1000" dirty="0" smtClean="0">
                <a:latin typeface="산돌고딕B" pitchFamily="18" charset="-127"/>
                <a:ea typeface="산돌고딕B" pitchFamily="18" charset="-127"/>
              </a:rPr>
              <a:t>)</a:t>
            </a:r>
            <a:endParaRPr lang="ko-KR" altLang="en-US" sz="1000" dirty="0" smtClean="0"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156" name="그룹 155"/>
          <p:cNvGrpSpPr/>
          <p:nvPr/>
        </p:nvGrpSpPr>
        <p:grpSpPr>
          <a:xfrm>
            <a:off x="312167" y="1640359"/>
            <a:ext cx="2088232" cy="1107305"/>
            <a:chOff x="312167" y="1757190"/>
            <a:chExt cx="2088232" cy="1107305"/>
          </a:xfrm>
        </p:grpSpPr>
        <p:grpSp>
          <p:nvGrpSpPr>
            <p:cNvPr id="141" name="그룹 140"/>
            <p:cNvGrpSpPr/>
            <p:nvPr/>
          </p:nvGrpSpPr>
          <p:grpSpPr>
            <a:xfrm>
              <a:off x="312167" y="1856383"/>
              <a:ext cx="2016224" cy="1008112"/>
              <a:chOff x="168151" y="3152527"/>
              <a:chExt cx="2016224" cy="1512168"/>
            </a:xfrm>
          </p:grpSpPr>
          <p:sp>
            <p:nvSpPr>
              <p:cNvPr id="142" name="Rectangle 78"/>
              <p:cNvSpPr>
                <a:spLocks noChangeArrowheads="1"/>
              </p:cNvSpPr>
              <p:nvPr/>
            </p:nvSpPr>
            <p:spPr bwMode="auto">
              <a:xfrm>
                <a:off x="168151" y="3152527"/>
                <a:ext cx="2016224" cy="1512168"/>
              </a:xfrm>
              <a:prstGeom prst="roundRect">
                <a:avLst/>
              </a:prstGeom>
              <a:gradFill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22000"/>
                  </a:prstClr>
                </a:outerShdw>
              </a:effectLst>
            </p:spPr>
            <p:txBody>
              <a:bodyPr wrap="none" anchor="ctr"/>
              <a:lstStyle/>
              <a:p>
                <a:pPr marL="339725" indent="-339725" algn="ctr" defTabSz="1042988" latinLnBrk="0">
                  <a:spcBef>
                    <a:spcPts val="300"/>
                  </a:spcBef>
                  <a:buClr>
                    <a:srgbClr val="292929"/>
                  </a:buClr>
                  <a:buSzPct val="100000"/>
                  <a:tabLst>
                    <a:tab pos="5648325" algn="l"/>
                  </a:tabLst>
                  <a:defRPr/>
                </a:pPr>
                <a:endParaRPr kumimoji="0"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  <p:sp>
            <p:nvSpPr>
              <p:cNvPr id="143" name="Rectangle 78"/>
              <p:cNvSpPr>
                <a:spLocks noChangeArrowheads="1"/>
              </p:cNvSpPr>
              <p:nvPr/>
            </p:nvSpPr>
            <p:spPr bwMode="auto">
              <a:xfrm>
                <a:off x="240159" y="3224535"/>
                <a:ext cx="1872208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</p:grpSp>
        <p:pic>
          <p:nvPicPr>
            <p:cNvPr id="145" name="Picture 227" descr="체크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8066" y="2149109"/>
              <a:ext cx="142627" cy="128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7" name="TextBox 146"/>
            <p:cNvSpPr txBox="1"/>
            <p:nvPr/>
          </p:nvSpPr>
          <p:spPr>
            <a:xfrm>
              <a:off x="500073" y="2526400"/>
              <a:ext cx="1900326" cy="24622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 등록된 </a:t>
              </a:r>
              <a:r>
                <a:rPr lang="ko-KR" altLang="en-US" sz="1000" dirty="0" err="1" smtClean="0">
                  <a:latin typeface="산돌고딕B" pitchFamily="18" charset="-127"/>
                  <a:ea typeface="산돌고딕B" pitchFamily="18" charset="-127"/>
                </a:rPr>
                <a:t>사용자별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 업무 권한 부여</a:t>
              </a:r>
            </a:p>
          </p:txBody>
        </p:sp>
        <p:pic>
          <p:nvPicPr>
            <p:cNvPr id="148" name="Picture 227" descr="체크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8066" y="2581156"/>
              <a:ext cx="142627" cy="128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0" name="그룹 149"/>
            <p:cNvGrpSpPr/>
            <p:nvPr/>
          </p:nvGrpSpPr>
          <p:grpSpPr>
            <a:xfrm>
              <a:off x="384175" y="1757190"/>
              <a:ext cx="1404000" cy="265271"/>
              <a:chOff x="240159" y="3053336"/>
              <a:chExt cx="1404000" cy="265271"/>
            </a:xfrm>
          </p:grpSpPr>
          <p:grpSp>
            <p:nvGrpSpPr>
              <p:cNvPr id="151" name="그룹 124"/>
              <p:cNvGrpSpPr/>
              <p:nvPr/>
            </p:nvGrpSpPr>
            <p:grpSpPr>
              <a:xfrm>
                <a:off x="240159" y="3053336"/>
                <a:ext cx="1404000" cy="252000"/>
                <a:chOff x="240167" y="2720483"/>
                <a:chExt cx="1404000" cy="252000"/>
              </a:xfrm>
            </p:grpSpPr>
            <p:sp>
              <p:nvSpPr>
                <p:cNvPr id="153" name="모서리가 둥근 직사각형 152"/>
                <p:cNvSpPr/>
                <p:nvPr/>
              </p:nvSpPr>
              <p:spPr bwMode="auto">
                <a:xfrm>
                  <a:off x="240167" y="2720483"/>
                  <a:ext cx="1404000" cy="252000"/>
                </a:xfrm>
                <a:prstGeom prst="round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lIns="54000" tIns="35995" rIns="54000" bIns="45714" rtlCol="0" anchor="ctr"/>
                <a:lstStyle/>
                <a:p>
                  <a:pPr algn="l">
                    <a:lnSpc>
                      <a:spcPct val="125000"/>
                    </a:lnSpc>
                    <a:spcBef>
                      <a:spcPct val="50000"/>
                    </a:spcBef>
                    <a:buFont typeface="Wingdings" pitchFamily="2" charset="2"/>
                    <a:buChar char="q"/>
                  </a:pPr>
                  <a:endParaRPr kumimoji="1" lang="ko-KR" altLang="en-US" sz="1200" b="1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산돌고딕 M" pitchFamily="18" charset="-127"/>
                    <a:ea typeface="산돌고딕 M" pitchFamily="18" charset="-127"/>
                  </a:endParaRPr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 bwMode="auto">
                <a:xfrm>
                  <a:off x="263567" y="2749913"/>
                  <a:ext cx="1357200" cy="198000"/>
                </a:xfrm>
                <a:prstGeom prst="roundRect">
                  <a:avLst/>
                </a:prstGeom>
                <a:ln w="15875"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54000" tIns="35995" rIns="54000" bIns="45714" rtlCol="0" anchor="ctr"/>
                <a:lstStyle/>
                <a:p>
                  <a:pPr algn="l">
                    <a:lnSpc>
                      <a:spcPct val="125000"/>
                    </a:lnSpc>
                    <a:spcBef>
                      <a:spcPct val="50000"/>
                    </a:spcBef>
                    <a:buFont typeface="Wingdings" pitchFamily="2" charset="2"/>
                    <a:buChar char="q"/>
                  </a:pPr>
                  <a:endParaRPr kumimoji="1" lang="ko-KR" altLang="en-US" sz="1200">
                    <a:solidFill>
                      <a:schemeClr val="tx1"/>
                    </a:solidFill>
                    <a:latin typeface="산돌고딕 M" pitchFamily="18" charset="-127"/>
                    <a:ea typeface="산돌고딕 M" pitchFamily="18" charset="-127"/>
                  </a:endParaRPr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 bwMode="auto">
              <a:xfrm>
                <a:off x="260102" y="3072386"/>
                <a:ext cx="136815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ko-KR" altLang="en-US" sz="1000" spc="-100" dirty="0" smtClean="0">
                    <a:solidFill>
                      <a:schemeClr val="accent3">
                        <a:lumMod val="5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시스템을 사용 하려면</a:t>
                </a:r>
                <a:r>
                  <a:rPr lang="en-US" altLang="ko-KR" sz="1000" spc="-100" dirty="0" smtClean="0">
                    <a:solidFill>
                      <a:schemeClr val="accent3">
                        <a:lumMod val="5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?</a:t>
                </a:r>
              </a:p>
            </p:txBody>
          </p:sp>
        </p:grpSp>
        <p:sp>
          <p:nvSpPr>
            <p:cNvPr id="155" name="TextBox 154"/>
            <p:cNvSpPr txBox="1"/>
            <p:nvPr/>
          </p:nvSpPr>
          <p:spPr>
            <a:xfrm>
              <a:off x="523999" y="2087265"/>
              <a:ext cx="1588368" cy="40011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관리자 정보 등록 및 업체별 사용자 등록 필요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그룹 41"/>
          <p:cNvGrpSpPr/>
          <p:nvPr/>
        </p:nvGrpSpPr>
        <p:grpSpPr>
          <a:xfrm>
            <a:off x="168151" y="5096743"/>
            <a:ext cx="5040560" cy="1512168"/>
            <a:chOff x="5167324" y="4088902"/>
            <a:chExt cx="1132669" cy="984716"/>
          </a:xfrm>
        </p:grpSpPr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5167324" y="4088902"/>
              <a:ext cx="1132669" cy="984716"/>
            </a:xfrm>
            <a:prstGeom prst="roundRect">
              <a:avLst/>
            </a:prstGeom>
            <a:gradFill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2000"/>
                </a:prstClr>
              </a:outerShdw>
            </a:effectLst>
          </p:spPr>
          <p:txBody>
            <a:bodyPr wrap="none" anchor="ctr"/>
            <a:lstStyle/>
            <a:p>
              <a:pPr marL="339725" indent="-339725" algn="ctr" defTabSz="1042988" latinLnBrk="0">
                <a:spcBef>
                  <a:spcPts val="300"/>
                </a:spcBef>
                <a:buClr>
                  <a:srgbClr val="292929"/>
                </a:buClr>
                <a:buSzPct val="100000"/>
                <a:tabLst>
                  <a:tab pos="5648325" algn="l"/>
                </a:tabLst>
                <a:defRPr/>
              </a:pPr>
              <a:endParaRPr kumimoji="0"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  <p:sp>
          <p:nvSpPr>
            <p:cNvPr id="81" name="Rectangle 78"/>
            <p:cNvSpPr>
              <a:spLocks noChangeArrowheads="1"/>
            </p:cNvSpPr>
            <p:nvPr/>
          </p:nvSpPr>
          <p:spPr bwMode="auto">
            <a:xfrm>
              <a:off x="5183982" y="4137543"/>
              <a:ext cx="1099355" cy="870428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</p:grpSp>
      <p:sp>
        <p:nvSpPr>
          <p:cNvPr id="41" name="TextBox 40"/>
          <p:cNvSpPr txBox="1"/>
          <p:nvPr/>
        </p:nvSpPr>
        <p:spPr bwMode="auto">
          <a:xfrm>
            <a:off x="4327364" y="64371"/>
            <a:ext cx="835237" cy="346091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업체별 </a:t>
            </a:r>
            <a:endParaRPr lang="en-US" altLang="ko-KR" sz="100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처음 할일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2976463" y="1064295"/>
            <a:ext cx="2160240" cy="1923643"/>
            <a:chOff x="2832447" y="3152527"/>
            <a:chExt cx="2160240" cy="1923643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04455" y="3584576"/>
              <a:ext cx="2088232" cy="1491594"/>
            </a:xfrm>
            <a:prstGeom prst="rect">
              <a:avLst/>
            </a:prstGeom>
            <a:noFill/>
            <a:ln w="635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grpSp>
          <p:nvGrpSpPr>
            <p:cNvPr id="50" name="그룹 49"/>
            <p:cNvGrpSpPr/>
            <p:nvPr/>
          </p:nvGrpSpPr>
          <p:grpSpPr>
            <a:xfrm>
              <a:off x="2832447" y="3152527"/>
              <a:ext cx="1872208" cy="432048"/>
              <a:chOff x="427609" y="2144415"/>
              <a:chExt cx="1872208" cy="432048"/>
            </a:xfrm>
          </p:grpSpPr>
          <p:sp>
            <p:nvSpPr>
              <p:cNvPr id="51" name="모서리가 둥근 직사각형 50"/>
              <p:cNvSpPr/>
              <p:nvPr/>
            </p:nvSpPr>
            <p:spPr bwMode="auto">
              <a:xfrm>
                <a:off x="528191" y="2144415"/>
                <a:ext cx="1656184" cy="432048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 w="6350" algn="ctr">
                <a:solidFill>
                  <a:srgbClr val="29618F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4000" tIns="35995" rIns="54000" bIns="45714" rtlCol="0" anchor="ctr"/>
              <a:lstStyle/>
              <a:p>
                <a:pPr algn="l">
                  <a:lnSpc>
                    <a:spcPct val="125000"/>
                  </a:lnSpc>
                  <a:spcBef>
                    <a:spcPct val="50000"/>
                  </a:spcBef>
                  <a:buFont typeface="Wingdings" pitchFamily="2" charset="2"/>
                  <a:buChar char="q"/>
                </a:pPr>
                <a:endParaRPr kumimoji="1" lang="ko-KR" altLang="en-US" sz="1200" b="1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산돌고딕 M" pitchFamily="18" charset="-127"/>
                  <a:ea typeface="산돌고딕 M" pitchFamily="18" charset="-127"/>
                </a:endParaRPr>
              </a:p>
            </p:txBody>
          </p:sp>
          <p:sp>
            <p:nvSpPr>
              <p:cNvPr id="52" name="모서리가 둥근 직사각형 51"/>
              <p:cNvSpPr/>
              <p:nvPr/>
            </p:nvSpPr>
            <p:spPr bwMode="auto">
              <a:xfrm>
                <a:off x="551283" y="2180439"/>
                <a:ext cx="1610000" cy="360000"/>
              </a:xfrm>
              <a:prstGeom prst="roundRect">
                <a:avLst/>
              </a:prstGeom>
              <a:gradFill>
                <a:gsLst>
                  <a:gs pos="39000">
                    <a:schemeClr val="bg1"/>
                  </a:gs>
                  <a:gs pos="66000">
                    <a:schemeClr val="bg1">
                      <a:lumMod val="95000"/>
                    </a:schemeClr>
                  </a:gs>
                  <a:gs pos="91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25000"/>
                  </a:lnSpc>
                  <a:buFont typeface="Wingdings" pitchFamily="2" charset="2"/>
                  <a:buChar char="q"/>
                  <a:defRPr/>
                </a:pPr>
                <a:endParaRPr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 bwMode="auto">
              <a:xfrm>
                <a:off x="427609" y="2191162"/>
                <a:ext cx="187220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en-US" altLang="ko-KR" sz="1600" spc="-150" dirty="0" smtClean="0">
                    <a:solidFill>
                      <a:schemeClr val="bg2">
                        <a:lumMod val="1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5. </a:t>
                </a:r>
                <a:r>
                  <a:rPr lang="ko-KR" altLang="en-US" sz="1600" spc="-150" dirty="0" err="1" smtClean="0">
                    <a:solidFill>
                      <a:schemeClr val="bg2">
                        <a:lumMod val="1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사용자별</a:t>
                </a:r>
                <a:r>
                  <a:rPr lang="ko-KR" altLang="en-US" sz="1600" spc="-150" dirty="0" smtClean="0">
                    <a:solidFill>
                      <a:schemeClr val="bg2">
                        <a:lumMod val="1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 권한 부여</a:t>
                </a:r>
                <a:endParaRPr lang="en-US" altLang="ko-KR" sz="1600" spc="-150" dirty="0" smtClean="0">
                  <a:solidFill>
                    <a:schemeClr val="bg2">
                      <a:lumMod val="10000"/>
                    </a:schemeClr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158" y="2936503"/>
            <a:ext cx="2192809" cy="1406252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grpSp>
        <p:nvGrpSpPr>
          <p:cNvPr id="57" name="그룹 44"/>
          <p:cNvGrpSpPr/>
          <p:nvPr/>
        </p:nvGrpSpPr>
        <p:grpSpPr>
          <a:xfrm>
            <a:off x="168151" y="2470547"/>
            <a:ext cx="1800200" cy="432048"/>
            <a:chOff x="456184" y="2144415"/>
            <a:chExt cx="1800200" cy="432048"/>
          </a:xfrm>
        </p:grpSpPr>
        <p:sp>
          <p:nvSpPr>
            <p:cNvPr id="58" name="모서리가 둥근 직사각형 57"/>
            <p:cNvSpPr/>
            <p:nvPr/>
          </p:nvSpPr>
          <p:spPr bwMode="auto">
            <a:xfrm>
              <a:off x="528191" y="2144415"/>
              <a:ext cx="1656184" cy="432048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59" name="모서리가 둥근 직사각형 58"/>
            <p:cNvSpPr/>
            <p:nvPr/>
          </p:nvSpPr>
          <p:spPr bwMode="auto">
            <a:xfrm>
              <a:off x="551283" y="2180439"/>
              <a:ext cx="161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60" name="TextBox 59"/>
            <p:cNvSpPr txBox="1"/>
            <p:nvPr/>
          </p:nvSpPr>
          <p:spPr bwMode="auto">
            <a:xfrm>
              <a:off x="456184" y="2191162"/>
              <a:ext cx="1800200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chemeClr val="accent5">
                      <a:lumMod val="50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4. </a:t>
              </a:r>
              <a:r>
                <a:rPr lang="ko-KR" altLang="en-US" sz="1600" spc="-100" dirty="0" smtClean="0">
                  <a:solidFill>
                    <a:schemeClr val="accent5">
                      <a:lumMod val="50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사용자정보 등록</a:t>
              </a:r>
              <a:endParaRPr lang="en-US" altLang="ko-KR" sz="1600" spc="-100" dirty="0" smtClean="0">
                <a:solidFill>
                  <a:schemeClr val="accent5">
                    <a:lumMod val="50000"/>
                  </a:schemeClr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pic>
        <p:nvPicPr>
          <p:cNvPr id="62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14688053">
            <a:off x="2846419" y="2813499"/>
            <a:ext cx="380734" cy="127914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grpSp>
        <p:nvGrpSpPr>
          <p:cNvPr id="63" name="그룹 41"/>
          <p:cNvGrpSpPr/>
          <p:nvPr/>
        </p:nvGrpSpPr>
        <p:grpSpPr>
          <a:xfrm>
            <a:off x="168151" y="5168746"/>
            <a:ext cx="5040560" cy="640561"/>
            <a:chOff x="5167324" y="4088902"/>
            <a:chExt cx="1132669" cy="350389"/>
          </a:xfrm>
        </p:grpSpPr>
        <p:sp>
          <p:nvSpPr>
            <p:cNvPr id="64" name="Rectangle 78"/>
            <p:cNvSpPr>
              <a:spLocks noChangeArrowheads="1"/>
            </p:cNvSpPr>
            <p:nvPr/>
          </p:nvSpPr>
          <p:spPr bwMode="auto">
            <a:xfrm>
              <a:off x="5167324" y="4088904"/>
              <a:ext cx="1132669" cy="167638"/>
            </a:xfrm>
            <a:prstGeom prst="round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indent="-339725">
                <a:spcBef>
                  <a:spcPts val="300"/>
                </a:spcBef>
                <a:buClr>
                  <a:srgbClr val="292929"/>
                </a:buClr>
                <a:buSzPct val="100000"/>
                <a:tabLst>
                  <a:tab pos="5648325" algn="l"/>
                </a:tabLst>
                <a:defRPr/>
              </a:pPr>
              <a:endParaRPr lang="en-US" altLang="ko-KR" sz="1200" dirty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  <p:sp>
          <p:nvSpPr>
            <p:cNvPr id="65" name="Rectangle 78"/>
            <p:cNvSpPr>
              <a:spLocks noChangeArrowheads="1"/>
            </p:cNvSpPr>
            <p:nvPr/>
          </p:nvSpPr>
          <p:spPr bwMode="auto">
            <a:xfrm>
              <a:off x="5183982" y="4137545"/>
              <a:ext cx="1099355" cy="301749"/>
            </a:xfrm>
            <a:prstGeom prst="round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lang="en-US" altLang="ko-KR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  <a:p>
              <a:pPr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lang="en-US" altLang="ko-KR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</p:grpSp>
      <p:grpSp>
        <p:nvGrpSpPr>
          <p:cNvPr id="66" name="그룹 64"/>
          <p:cNvGrpSpPr>
            <a:grpSpLocks/>
          </p:cNvGrpSpPr>
          <p:nvPr/>
        </p:nvGrpSpPr>
        <p:grpSpPr bwMode="auto">
          <a:xfrm>
            <a:off x="168151" y="4952727"/>
            <a:ext cx="1512168" cy="360040"/>
            <a:chOff x="759081" y="2091770"/>
            <a:chExt cx="1974419" cy="1974430"/>
          </a:xfrm>
        </p:grpSpPr>
        <p:grpSp>
          <p:nvGrpSpPr>
            <p:cNvPr id="67" name="그룹 65"/>
            <p:cNvGrpSpPr>
              <a:grpSpLocks/>
            </p:cNvGrpSpPr>
            <p:nvPr/>
          </p:nvGrpSpPr>
          <p:grpSpPr bwMode="auto">
            <a:xfrm>
              <a:off x="759081" y="2091770"/>
              <a:ext cx="1974419" cy="1974430"/>
              <a:chOff x="759081" y="2091770"/>
              <a:chExt cx="1974419" cy="1974430"/>
            </a:xfrm>
          </p:grpSpPr>
          <p:sp>
            <p:nvSpPr>
              <p:cNvPr id="69" name="타원 68"/>
              <p:cNvSpPr/>
              <p:nvPr/>
            </p:nvSpPr>
            <p:spPr>
              <a:xfrm>
                <a:off x="759081" y="2091770"/>
                <a:ext cx="1974419" cy="197443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70" name="타원 69"/>
              <p:cNvSpPr/>
              <p:nvPr/>
            </p:nvSpPr>
            <p:spPr>
              <a:xfrm>
                <a:off x="838694" y="2171386"/>
                <a:ext cx="1815192" cy="1815203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66000">
                    <a:schemeClr val="bg1">
                      <a:lumMod val="95000"/>
                    </a:schemeClr>
                  </a:gs>
                  <a:gs pos="91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914061" y="2332280"/>
              <a:ext cx="1711585" cy="134693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lvl="0" algn="ctr">
                <a:defRPr/>
              </a:pPr>
              <a:r>
                <a:rPr kumimoji="1" lang="en-US" altLang="ko-KR" sz="1200" spc="-100" dirty="0" smtClean="0">
                  <a:solidFill>
                    <a:srgbClr val="C35D09"/>
                  </a:solidFill>
                  <a:latin typeface="산돌고딕B" pitchFamily="18" charset="-127"/>
                  <a:ea typeface="산돌고딕B" pitchFamily="18" charset="-127"/>
                </a:rPr>
                <a:t>※ </a:t>
              </a:r>
              <a:r>
                <a:rPr kumimoji="1" lang="ko-KR" altLang="en-US" sz="1200" spc="-100" dirty="0" smtClean="0">
                  <a:solidFill>
                    <a:srgbClr val="C35D09"/>
                  </a:solidFill>
                  <a:latin typeface="산돌고딕B" pitchFamily="18" charset="-127"/>
                  <a:ea typeface="산돌고딕B" pitchFamily="18" charset="-127"/>
                </a:rPr>
                <a:t>업체 관리자란</a:t>
              </a:r>
              <a:r>
                <a:rPr kumimoji="1" lang="en-US" altLang="ko-KR" sz="1200" spc="-100" dirty="0" smtClean="0">
                  <a:solidFill>
                    <a:srgbClr val="C35D09"/>
                  </a:solidFill>
                  <a:latin typeface="산돌고딕B" pitchFamily="18" charset="-127"/>
                  <a:ea typeface="산돌고딕B" pitchFamily="18" charset="-127"/>
                </a:rPr>
                <a:t>?</a:t>
              </a:r>
              <a:endParaRPr kumimoji="1" lang="ko-KR" altLang="en-US" sz="1200" spc="-100" dirty="0" smtClean="0">
                <a:solidFill>
                  <a:srgbClr val="C35D09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12167" y="5401872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buSzPct val="120000"/>
              <a:buBlip>
                <a:blip r:embed="rId6"/>
              </a:buBlip>
              <a:defRPr/>
            </a:pP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 업체별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로 하도급관리시스템에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처음 접속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한 사용자를 의미하며</a:t>
            </a:r>
            <a:r>
              <a:rPr lang="en-US" altLang="ko-KR" sz="1100" dirty="0" smtClean="0"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시스템에서</a:t>
            </a:r>
            <a:endParaRPr lang="en-US" altLang="ko-KR" sz="11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defRPr/>
            </a:pP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    업체 관리자로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자동 지정</a:t>
            </a:r>
            <a:endParaRPr lang="ko-KR" altLang="en-US" sz="1100" dirty="0" smtClean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73" name="Text Box 59"/>
          <p:cNvSpPr txBox="1">
            <a:spLocks noChangeArrowheads="1"/>
          </p:cNvSpPr>
          <p:nvPr/>
        </p:nvSpPr>
        <p:spPr bwMode="auto">
          <a:xfrm>
            <a:off x="2472407" y="3872607"/>
            <a:ext cx="2376264" cy="45140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1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인증서별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사용자 등록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1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사용자별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ID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및 초기 비밀번호 부여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12167" y="5869780"/>
            <a:ext cx="460851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buSzPct val="120000"/>
              <a:buBlip>
                <a:blip r:embed="rId6"/>
              </a:buBlip>
              <a:defRPr/>
            </a:pP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하도급관리시스템에 업체별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사용자를 등록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하고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권한을 부여</a:t>
            </a:r>
            <a:endParaRPr lang="en-US" altLang="ko-KR" sz="1200" dirty="0" smtClean="0">
              <a:solidFill>
                <a:srgbClr val="FF000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2167" y="6176862"/>
            <a:ext cx="460851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buSzPct val="120000"/>
              <a:buBlip>
                <a:blip r:embed="rId6"/>
              </a:buBlip>
              <a:defRPr/>
            </a:pP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 하나의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나라장터 인증서에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여러 사용자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를 지정하여 등록 활용 가능</a:t>
            </a:r>
            <a:endParaRPr lang="ko-KR" altLang="en-US" sz="1100" dirty="0" smtClean="0">
              <a:solidFill>
                <a:srgbClr val="FF000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83" name="Text Box 59"/>
          <p:cNvSpPr txBox="1">
            <a:spLocks noChangeArrowheads="1"/>
          </p:cNvSpPr>
          <p:nvPr/>
        </p:nvSpPr>
        <p:spPr bwMode="auto">
          <a:xfrm>
            <a:off x="1104255" y="1568351"/>
            <a:ext cx="1800200" cy="19492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1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사용자별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업무 권한 지정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" y="1064295"/>
            <a:ext cx="1832342" cy="1224136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0479" y="2432447"/>
            <a:ext cx="2048246" cy="1711436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4" name="직사각형 23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하도급관리시스템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로그인 방법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pic>
        <p:nvPicPr>
          <p:cNvPr id="26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18016" r="20189"/>
          <a:stretch>
            <a:fillRect/>
          </a:stretch>
        </p:blipFill>
        <p:spPr bwMode="gray">
          <a:xfrm rot="18506904" flipH="1">
            <a:off x="2563019" y="1306789"/>
            <a:ext cx="581289" cy="106376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grpSp>
        <p:nvGrpSpPr>
          <p:cNvPr id="43" name="그룹 136"/>
          <p:cNvGrpSpPr/>
          <p:nvPr/>
        </p:nvGrpSpPr>
        <p:grpSpPr>
          <a:xfrm>
            <a:off x="0" y="632247"/>
            <a:ext cx="2040359" cy="435994"/>
            <a:chOff x="478763" y="2519766"/>
            <a:chExt cx="2040359" cy="435994"/>
          </a:xfrm>
        </p:grpSpPr>
        <p:pic>
          <p:nvPicPr>
            <p:cNvPr id="44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8763" y="2519766"/>
              <a:ext cx="2040359" cy="435994"/>
            </a:xfrm>
            <a:prstGeom prst="rect">
              <a:avLst/>
            </a:prstGeom>
            <a:noFill/>
          </p:spPr>
        </p:pic>
        <p:sp>
          <p:nvSpPr>
            <p:cNvPr id="45" name="TextBox 44"/>
            <p:cNvSpPr txBox="1"/>
            <p:nvPr/>
          </p:nvSpPr>
          <p:spPr>
            <a:xfrm rot="21441666">
              <a:off x="726422" y="2563963"/>
              <a:ext cx="1754460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1</a:t>
              </a:r>
              <a:r>
                <a:rPr lang="en-US" altLang="ko-KR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. </a:t>
              </a:r>
              <a:r>
                <a:rPr lang="ko-KR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하도급관리시스템 접속</a:t>
              </a:r>
            </a:p>
          </p:txBody>
        </p:sp>
      </p:grpSp>
      <p:sp>
        <p:nvSpPr>
          <p:cNvPr id="50" name="순서도: 화면 표시 49"/>
          <p:cNvSpPr/>
          <p:nvPr/>
        </p:nvSpPr>
        <p:spPr bwMode="auto">
          <a:xfrm flipH="1">
            <a:off x="1824335" y="3008511"/>
            <a:ext cx="1164772" cy="574689"/>
          </a:xfrm>
          <a:prstGeom prst="flowChartDisplay">
            <a:avLst/>
          </a:prstGeom>
          <a:solidFill>
            <a:srgbClr val="336699"/>
          </a:solidFill>
          <a:ln w="6350" cap="flat" cmpd="sng" algn="ctr">
            <a:solidFill>
              <a:srgbClr val="003366"/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marL="0" marR="0" lvl="0" indent="0" algn="ctr" defTabSz="1330325" eaLnBrk="0" fontAlgn="auto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ko-KR" altLang="en-US" sz="1100" kern="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나라장터</a:t>
            </a:r>
            <a:endParaRPr lang="en-US" altLang="ko-KR" sz="1100" kern="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</a:endParaRPr>
          </a:p>
          <a:p>
            <a:pPr marL="0" marR="0" lvl="0" indent="0" algn="ctr" defTabSz="1330325" eaLnBrk="0" fontAlgn="auto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ko-KR" altLang="en-US" sz="1100" kern="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사전가입 필요</a:t>
            </a:r>
            <a:endParaRPr lang="en-US" altLang="ko-KR" sz="1100" kern="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13" name="그룹 136"/>
          <p:cNvGrpSpPr/>
          <p:nvPr/>
        </p:nvGrpSpPr>
        <p:grpSpPr>
          <a:xfrm>
            <a:off x="3120479" y="2000399"/>
            <a:ext cx="2040359" cy="435994"/>
            <a:chOff x="478763" y="2519766"/>
            <a:chExt cx="2040359" cy="435994"/>
          </a:xfrm>
        </p:grpSpPr>
        <p:pic>
          <p:nvPicPr>
            <p:cNvPr id="14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8763" y="2519766"/>
              <a:ext cx="2040359" cy="43599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 rot="21441666">
              <a:off x="726422" y="2563963"/>
              <a:ext cx="1754460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2. </a:t>
              </a:r>
              <a:r>
                <a:rPr lang="ko-KR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인증서 로그인</a:t>
              </a:r>
            </a:p>
          </p:txBody>
        </p:sp>
      </p:grp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4175" y="4808711"/>
            <a:ext cx="2376264" cy="1174707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7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18016" r="20189"/>
          <a:stretch>
            <a:fillRect/>
          </a:stretch>
        </p:blipFill>
        <p:spPr bwMode="gray">
          <a:xfrm rot="2498956">
            <a:off x="2331689" y="3680610"/>
            <a:ext cx="474422" cy="105719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grpSp>
        <p:nvGrpSpPr>
          <p:cNvPr id="21" name="그룹 20"/>
          <p:cNvGrpSpPr/>
          <p:nvPr/>
        </p:nvGrpSpPr>
        <p:grpSpPr>
          <a:xfrm>
            <a:off x="3048471" y="4664695"/>
            <a:ext cx="2088232" cy="1800200"/>
            <a:chOff x="2688431" y="4133454"/>
            <a:chExt cx="2232248" cy="1800200"/>
          </a:xfrm>
        </p:grpSpPr>
        <p:grpSp>
          <p:nvGrpSpPr>
            <p:cNvPr id="22" name="그룹 110"/>
            <p:cNvGrpSpPr/>
            <p:nvPr/>
          </p:nvGrpSpPr>
          <p:grpSpPr>
            <a:xfrm>
              <a:off x="2688431" y="4232647"/>
              <a:ext cx="2232248" cy="1701007"/>
              <a:chOff x="168151" y="3152527"/>
              <a:chExt cx="2016224" cy="1512168"/>
            </a:xfrm>
          </p:grpSpPr>
          <p:sp>
            <p:nvSpPr>
              <p:cNvPr id="36" name="Rectangle 78"/>
              <p:cNvSpPr>
                <a:spLocks noChangeArrowheads="1"/>
              </p:cNvSpPr>
              <p:nvPr/>
            </p:nvSpPr>
            <p:spPr bwMode="auto">
              <a:xfrm>
                <a:off x="168151" y="3152527"/>
                <a:ext cx="2016224" cy="1512168"/>
              </a:xfrm>
              <a:prstGeom prst="roundRect">
                <a:avLst/>
              </a:prstGeom>
              <a:gradFill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22000"/>
                  </a:prstClr>
                </a:outerShdw>
              </a:effectLst>
            </p:spPr>
            <p:txBody>
              <a:bodyPr wrap="none" anchor="ctr"/>
              <a:lstStyle/>
              <a:p>
                <a:pPr marL="339725" indent="-339725" algn="ctr" defTabSz="1042988" latinLnBrk="0">
                  <a:spcBef>
                    <a:spcPts val="300"/>
                  </a:spcBef>
                  <a:buClr>
                    <a:srgbClr val="292929"/>
                  </a:buClr>
                  <a:buSzPct val="100000"/>
                  <a:tabLst>
                    <a:tab pos="5648325" algn="l"/>
                  </a:tabLst>
                  <a:defRPr/>
                </a:pPr>
                <a:endParaRPr kumimoji="0"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  <p:sp>
            <p:nvSpPr>
              <p:cNvPr id="37" name="Rectangle 78"/>
              <p:cNvSpPr>
                <a:spLocks noChangeArrowheads="1"/>
              </p:cNvSpPr>
              <p:nvPr/>
            </p:nvSpPr>
            <p:spPr bwMode="auto">
              <a:xfrm>
                <a:off x="240159" y="3224535"/>
                <a:ext cx="1872208" cy="1368152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938363" y="4520868"/>
              <a:ext cx="1694284" cy="43858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업체별 관리자가 부여한</a:t>
              </a:r>
              <a:endParaRPr lang="en-US" altLang="ko-KR" sz="1000" dirty="0" smtClean="0">
                <a:latin typeface="산돌고딕B" pitchFamily="18" charset="-127"/>
                <a:ea typeface="산돌고딕B" pitchFamily="18" charset="-127"/>
              </a:endParaRPr>
            </a:p>
            <a:p>
              <a:pPr>
                <a:spcAft>
                  <a:spcPts val="300"/>
                </a:spcAft>
                <a:defRPr/>
              </a:pP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 ID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와 패스워드로 로그인</a:t>
              </a:r>
            </a:p>
          </p:txBody>
        </p:sp>
        <p:pic>
          <p:nvPicPr>
            <p:cNvPr id="25" name="Picture 227" descr="체크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4330" y="4562272"/>
              <a:ext cx="142627" cy="128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27" descr="체크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4330" y="5102930"/>
              <a:ext cx="142627" cy="128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" name="그룹 129"/>
            <p:cNvGrpSpPr/>
            <p:nvPr/>
          </p:nvGrpSpPr>
          <p:grpSpPr>
            <a:xfrm>
              <a:off x="2796599" y="4133454"/>
              <a:ext cx="1404000" cy="252000"/>
              <a:chOff x="240159" y="3053336"/>
              <a:chExt cx="1404000" cy="252000"/>
            </a:xfrm>
          </p:grpSpPr>
          <p:grpSp>
            <p:nvGrpSpPr>
              <p:cNvPr id="32" name="그룹 124"/>
              <p:cNvGrpSpPr/>
              <p:nvPr/>
            </p:nvGrpSpPr>
            <p:grpSpPr>
              <a:xfrm>
                <a:off x="240159" y="3053336"/>
                <a:ext cx="1404000" cy="252000"/>
                <a:chOff x="240167" y="2720483"/>
                <a:chExt cx="1404000" cy="252000"/>
              </a:xfrm>
            </p:grpSpPr>
            <p:sp>
              <p:nvSpPr>
                <p:cNvPr id="34" name="모서리가 둥근 직사각형 33"/>
                <p:cNvSpPr/>
                <p:nvPr/>
              </p:nvSpPr>
              <p:spPr bwMode="auto">
                <a:xfrm>
                  <a:off x="240167" y="2720483"/>
                  <a:ext cx="1404000" cy="252000"/>
                </a:xfrm>
                <a:prstGeom prst="round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lIns="54000" tIns="35995" rIns="54000" bIns="45714" rtlCol="0" anchor="ctr"/>
                <a:lstStyle/>
                <a:p>
                  <a:pPr algn="l">
                    <a:lnSpc>
                      <a:spcPct val="125000"/>
                    </a:lnSpc>
                    <a:spcBef>
                      <a:spcPct val="50000"/>
                    </a:spcBef>
                    <a:buFont typeface="Wingdings" pitchFamily="2" charset="2"/>
                    <a:buChar char="q"/>
                  </a:pPr>
                  <a:endParaRPr kumimoji="1" lang="ko-KR" altLang="en-US" sz="1200" b="1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산돌고딕 M" pitchFamily="18" charset="-127"/>
                    <a:ea typeface="산돌고딕 M" pitchFamily="18" charset="-127"/>
                  </a:endParaRPr>
                </a:p>
              </p:txBody>
            </p:sp>
            <p:sp>
              <p:nvSpPr>
                <p:cNvPr id="35" name="모서리가 둥근 직사각형 34"/>
                <p:cNvSpPr/>
                <p:nvPr/>
              </p:nvSpPr>
              <p:spPr bwMode="auto">
                <a:xfrm>
                  <a:off x="263567" y="2749913"/>
                  <a:ext cx="1357200" cy="198000"/>
                </a:xfrm>
                <a:prstGeom prst="roundRect">
                  <a:avLst/>
                </a:prstGeom>
                <a:ln w="15875"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54000" tIns="35995" rIns="54000" bIns="45714" rtlCol="0" anchor="ctr"/>
                <a:lstStyle/>
                <a:p>
                  <a:pPr algn="l">
                    <a:lnSpc>
                      <a:spcPct val="125000"/>
                    </a:lnSpc>
                    <a:spcBef>
                      <a:spcPct val="50000"/>
                    </a:spcBef>
                    <a:buFont typeface="Wingdings" pitchFamily="2" charset="2"/>
                    <a:buChar char="q"/>
                  </a:pPr>
                  <a:endParaRPr kumimoji="1" lang="ko-KR" altLang="en-US" sz="1200">
                    <a:solidFill>
                      <a:schemeClr val="tx1"/>
                    </a:solidFill>
                    <a:latin typeface="산돌고딕 M" pitchFamily="18" charset="-127"/>
                    <a:ea typeface="산돌고딕 M" pitchFamily="18" charset="-127"/>
                  </a:endParaRPr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 bwMode="auto">
              <a:xfrm>
                <a:off x="260102" y="3053336"/>
                <a:ext cx="136815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en-US" altLang="ko-KR" sz="1000" spc="-100" dirty="0" smtClean="0">
                    <a:solidFill>
                      <a:srgbClr val="006600"/>
                    </a:solidFill>
                    <a:latin typeface="산돌고딕B" pitchFamily="18" charset="-127"/>
                    <a:ea typeface="산돌고딕B" pitchFamily="18" charset="-127"/>
                  </a:rPr>
                  <a:t>ID</a:t>
                </a:r>
                <a:r>
                  <a:rPr lang="ko-KR" altLang="en-US" sz="1000" spc="-100" dirty="0" smtClean="0">
                    <a:solidFill>
                      <a:srgbClr val="006600"/>
                    </a:solidFill>
                    <a:latin typeface="산돌고딕B" pitchFamily="18" charset="-127"/>
                    <a:ea typeface="산돌고딕B" pitchFamily="18" charset="-127"/>
                  </a:rPr>
                  <a:t>와 패스워드</a:t>
                </a:r>
                <a:endParaRPr lang="en-US" altLang="ko-KR" sz="10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2938362" y="5063024"/>
              <a:ext cx="1982316" cy="43858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ID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별 권한 부여 및 관리를 위함</a:t>
              </a:r>
              <a:endParaRPr lang="en-US" altLang="ko-KR" sz="1000" dirty="0" smtClean="0">
                <a:latin typeface="산돌고딕B" pitchFamily="18" charset="-127"/>
                <a:ea typeface="산돌고딕B" pitchFamily="18" charset="-127"/>
              </a:endParaRPr>
            </a:p>
            <a:p>
              <a:pPr>
                <a:spcAft>
                  <a:spcPts val="300"/>
                </a:spcAft>
                <a:defRPr/>
              </a:pP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(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계약담당</a:t>
              </a: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, 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현장관리</a:t>
              </a: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,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재무담당</a:t>
              </a: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)</a:t>
              </a:r>
              <a:endParaRPr lang="ko-KR" altLang="en-US" sz="1000" dirty="0" smtClean="0">
                <a:latin typeface="산돌고딕B" pitchFamily="18" charset="-127"/>
                <a:ea typeface="산돌고딕B" pitchFamily="18" charset="-127"/>
              </a:endParaRPr>
            </a:p>
          </p:txBody>
        </p:sp>
        <p:pic>
          <p:nvPicPr>
            <p:cNvPr id="30" name="Picture 227" descr="체크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4330" y="5613520"/>
              <a:ext cx="142627" cy="128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2938363" y="5573614"/>
              <a:ext cx="1838300" cy="24622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ko-KR" altLang="en-US" sz="1000" dirty="0" err="1" smtClean="0">
                  <a:latin typeface="산돌고딕B" pitchFamily="18" charset="-127"/>
                  <a:ea typeface="산돌고딕B" pitchFamily="18" charset="-127"/>
                </a:rPr>
                <a:t>모바일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 </a:t>
              </a:r>
              <a:r>
                <a:rPr lang="ko-KR" altLang="en-US" sz="1000" dirty="0" err="1" smtClean="0">
                  <a:latin typeface="산돌고딕B" pitchFamily="18" charset="-127"/>
                  <a:ea typeface="산돌고딕B" pitchFamily="18" charset="-127"/>
                </a:rPr>
                <a:t>접속시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 동일 </a:t>
              </a:r>
              <a:r>
                <a:rPr lang="en-US" altLang="ko-KR" sz="1000" dirty="0" smtClean="0">
                  <a:latin typeface="산돌고딕B" pitchFamily="18" charset="-127"/>
                  <a:ea typeface="산돌고딕B" pitchFamily="18" charset="-127"/>
                </a:rPr>
                <a:t>ID</a:t>
              </a:r>
              <a:r>
                <a:rPr lang="ko-KR" altLang="en-US" sz="1000" dirty="0" smtClean="0">
                  <a:latin typeface="산돌고딕B" pitchFamily="18" charset="-127"/>
                  <a:ea typeface="산돌고딕B" pitchFamily="18" charset="-127"/>
                </a:rPr>
                <a:t>사용</a:t>
              </a:r>
            </a:p>
          </p:txBody>
        </p:sp>
      </p:grpSp>
      <p:grpSp>
        <p:nvGrpSpPr>
          <p:cNvPr id="38" name="그룹 136"/>
          <p:cNvGrpSpPr/>
          <p:nvPr/>
        </p:nvGrpSpPr>
        <p:grpSpPr>
          <a:xfrm>
            <a:off x="0" y="4376663"/>
            <a:ext cx="2040359" cy="435994"/>
            <a:chOff x="478763" y="2519766"/>
            <a:chExt cx="2040359" cy="435994"/>
          </a:xfrm>
        </p:grpSpPr>
        <p:pic>
          <p:nvPicPr>
            <p:cNvPr id="39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8763" y="2519766"/>
              <a:ext cx="2040359" cy="435994"/>
            </a:xfrm>
            <a:prstGeom prst="rect">
              <a:avLst/>
            </a:prstGeom>
            <a:noFill/>
          </p:spPr>
        </p:pic>
        <p:sp>
          <p:nvSpPr>
            <p:cNvPr id="40" name="TextBox 39"/>
            <p:cNvSpPr txBox="1"/>
            <p:nvPr/>
          </p:nvSpPr>
          <p:spPr>
            <a:xfrm rot="21441666">
              <a:off x="726422" y="2563963"/>
              <a:ext cx="1754460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3. ID/</a:t>
              </a:r>
              <a:r>
                <a:rPr lang="ko-KR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패스워드 로그인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 bwMode="auto">
          <a:xfrm>
            <a:off x="4327364" y="133620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spc="-15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계좌 개설</a:t>
            </a:r>
            <a:r>
              <a:rPr lang="en-US" altLang="ko-KR" sz="1000" spc="-15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/</a:t>
            </a:r>
            <a:r>
              <a:rPr lang="ko-KR" altLang="en-US" sz="1000" spc="-15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등록</a:t>
            </a:r>
            <a:endParaRPr lang="en-US" altLang="ko-KR" sz="1000" spc="-15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168151" y="200199"/>
            <a:ext cx="403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계좌 개설</a:t>
            </a:r>
            <a:r>
              <a:rPr lang="en-US" altLang="ko-KR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/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등록 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하는 방법</a:t>
            </a:r>
          </a:p>
        </p:txBody>
      </p:sp>
      <p:sp>
        <p:nvSpPr>
          <p:cNvPr id="87" name="Rectangle 78"/>
          <p:cNvSpPr>
            <a:spLocks noChangeArrowheads="1"/>
          </p:cNvSpPr>
          <p:nvPr/>
        </p:nvSpPr>
        <p:spPr bwMode="auto">
          <a:xfrm>
            <a:off x="240159" y="776263"/>
            <a:ext cx="4896544" cy="504056"/>
          </a:xfrm>
          <a:prstGeom prst="roundRect">
            <a:avLst/>
          </a:prstGeom>
          <a:gradFill rotWithShape="1">
            <a:gsLst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88" name="직사각형 87"/>
          <p:cNvSpPr/>
          <p:nvPr/>
        </p:nvSpPr>
        <p:spPr bwMode="auto">
          <a:xfrm>
            <a:off x="312167" y="848271"/>
            <a:ext cx="3672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대금 지급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을 위한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은행방문 계좌 개설</a:t>
            </a:r>
            <a:endParaRPr lang="ko-KR" altLang="en-US" kern="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  <a:cs typeface="Arial" pitchFamily="34" charset="0"/>
            </a:endParaRPr>
          </a:p>
        </p:txBody>
      </p:sp>
      <p:pic>
        <p:nvPicPr>
          <p:cNvPr id="43" name="그림 320" descr="Untitled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50000" contrast="100000"/>
          </a:blip>
          <a:srcRect l="13043" r="13044"/>
          <a:stretch>
            <a:fillRect/>
          </a:stretch>
        </p:blipFill>
        <p:spPr bwMode="auto">
          <a:xfrm rot="10800000">
            <a:off x="1104255" y="2360439"/>
            <a:ext cx="293562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그룹 66"/>
          <p:cNvGrpSpPr/>
          <p:nvPr/>
        </p:nvGrpSpPr>
        <p:grpSpPr>
          <a:xfrm>
            <a:off x="384175" y="1496343"/>
            <a:ext cx="2088232" cy="631522"/>
            <a:chOff x="1176123" y="740239"/>
            <a:chExt cx="2592288" cy="631522"/>
          </a:xfrm>
        </p:grpSpPr>
        <p:sp>
          <p:nvSpPr>
            <p:cNvPr id="32" name="모서리가 둥근 직사각형 31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3" name="모서리가 둥근 직사각형 32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1235193" y="786986"/>
              <a:ext cx="2474150" cy="5847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1. 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계좌개설 신청서 출력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456183" y="2072407"/>
            <a:ext cx="4320480" cy="19492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"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계좌관리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”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메뉴의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“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계좌목록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”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화면에서 계좌개설 신청서 출력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58" name="그림 320" descr="Untitled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50000" contrast="100000"/>
          </a:blip>
          <a:srcRect l="13043" r="13044"/>
          <a:stretch>
            <a:fillRect/>
          </a:stretch>
        </p:blipFill>
        <p:spPr bwMode="auto">
          <a:xfrm rot="10800000">
            <a:off x="1104255" y="5240758"/>
            <a:ext cx="293562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그룹 66"/>
          <p:cNvGrpSpPr/>
          <p:nvPr/>
        </p:nvGrpSpPr>
        <p:grpSpPr>
          <a:xfrm>
            <a:off x="384175" y="2936503"/>
            <a:ext cx="2088232" cy="432048"/>
            <a:chOff x="1176123" y="740239"/>
            <a:chExt cx="2592288" cy="432048"/>
          </a:xfrm>
        </p:grpSpPr>
        <p:sp>
          <p:nvSpPr>
            <p:cNvPr id="60" name="모서리가 둥근 직사각형 59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1" name="모서리가 둥근 직사각형 60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62" name="TextBox 61"/>
            <p:cNvSpPr txBox="1"/>
            <p:nvPr/>
          </p:nvSpPr>
          <p:spPr bwMode="auto">
            <a:xfrm>
              <a:off x="1235193" y="786986"/>
              <a:ext cx="2474150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2. 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은행방문 계좌 개설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456183" y="3512566"/>
            <a:ext cx="4608512" cy="147732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가까운 제휴은행 지점을 방문하여 결제계좌 개설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 명칭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200" b="1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하도급지킴이 통장</a:t>
            </a:r>
            <a:endParaRPr lang="en-US" altLang="ko-KR" sz="1100" b="1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 종류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고정계좌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선금관리계좌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1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노무비전용계좌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일반계좌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defRPr/>
            </a:pP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         ※ </a:t>
            </a:r>
            <a:r>
              <a:rPr lang="ko-KR" altLang="en-US" sz="11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지정계좌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고정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선금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</a:t>
            </a:r>
            <a:r>
              <a:rPr lang="ko-KR" altLang="en-US" sz="11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노무비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계좌는 </a:t>
            </a:r>
            <a:r>
              <a:rPr lang="ko-KR" altLang="en-US" sz="11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발주기관별 개설</a:t>
            </a:r>
            <a:endParaRPr lang="en-US" altLang="ko-KR" sz="1100" dirty="0" smtClean="0">
              <a:solidFill>
                <a:srgbClr val="FF0000"/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defRPr/>
            </a:pP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         ※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일반계좌는 동일은행에 개설된 </a:t>
            </a:r>
            <a:r>
              <a:rPr lang="ko-KR" altLang="en-US" sz="11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기존계좌 사용 가능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하며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defRPr/>
            </a:pP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             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발주기관별로 별도 개설 하지 않아도 됨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64" name="그룹 66"/>
          <p:cNvGrpSpPr/>
          <p:nvPr/>
        </p:nvGrpSpPr>
        <p:grpSpPr>
          <a:xfrm>
            <a:off x="384175" y="5816823"/>
            <a:ext cx="2088232" cy="432048"/>
            <a:chOff x="1176123" y="740239"/>
            <a:chExt cx="2592288" cy="432048"/>
          </a:xfrm>
        </p:grpSpPr>
        <p:sp>
          <p:nvSpPr>
            <p:cNvPr id="65" name="모서리가 둥근 직사각형 64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 bwMode="auto">
            <a:xfrm>
              <a:off x="1235193" y="786986"/>
              <a:ext cx="2474150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en-US" altLang="ko-KR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3. 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계좌 정보 등록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68" name="Text Box 59"/>
          <p:cNvSpPr txBox="1">
            <a:spLocks noChangeArrowheads="1"/>
          </p:cNvSpPr>
          <p:nvPr/>
        </p:nvSpPr>
        <p:spPr bwMode="auto">
          <a:xfrm>
            <a:off x="456183" y="6392887"/>
            <a:ext cx="4608512" cy="19492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"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계좌관리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”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메뉴의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“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계좌목록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”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화면에서 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“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등록</a:t>
            </a:r>
            <a:r>
              <a:rPr lang="en-US" altLang="ko-KR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” </a:t>
            </a:r>
            <a:r>
              <a:rPr lang="ko-KR" altLang="en-US" sz="11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버튼 클릭 후 등록</a:t>
            </a:r>
            <a:endParaRPr lang="en-US" altLang="ko-KR" sz="11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4216" y="2072409"/>
            <a:ext cx="2736304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err="1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계약건별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건설근로자 정보 등록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200" dirty="0" err="1" smtClean="0">
                <a:latin typeface="산돌고딕B" pitchFamily="18" charset="-127"/>
                <a:ea typeface="산돌고딕B" pitchFamily="18" charset="-127"/>
              </a:rPr>
              <a:t>청구전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)</a:t>
            </a:r>
            <a:endParaRPr lang="ko-KR" altLang="en-US" sz="1200" dirty="0" smtClean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0" name="Text Box 59"/>
          <p:cNvSpPr txBox="1">
            <a:spLocks noChangeArrowheads="1"/>
          </p:cNvSpPr>
          <p:nvPr/>
        </p:nvSpPr>
        <p:spPr bwMode="auto">
          <a:xfrm>
            <a:off x="707255" y="2485097"/>
            <a:ext cx="4033837" cy="45140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원도급사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원도급계약건별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건설근로자 정보 사전 등록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하도급사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하도급계약건별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건설근로자 정보 사전 등록</a:t>
            </a:r>
            <a:endParaRPr lang="en-US" altLang="ko-KR" sz="1200" dirty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71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" y="2072406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before  </a:t>
            </a: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청구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168151" y="200199"/>
            <a:ext cx="4824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before : </a:t>
            </a:r>
            <a:r>
              <a:rPr lang="ko-KR" altLang="en-US" kern="0" dirty="0" err="1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노무비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및 자재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/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장비대금 </a:t>
            </a:r>
            <a:r>
              <a:rPr lang="ko-KR" altLang="en-US" kern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청구</a:t>
            </a:r>
          </a:p>
        </p:txBody>
      </p:sp>
      <p:sp>
        <p:nvSpPr>
          <p:cNvPr id="39" name="Rectangle 78"/>
          <p:cNvSpPr>
            <a:spLocks noChangeArrowheads="1"/>
          </p:cNvSpPr>
          <p:nvPr/>
        </p:nvSpPr>
        <p:spPr bwMode="auto">
          <a:xfrm>
            <a:off x="240159" y="776263"/>
            <a:ext cx="4896544" cy="504056"/>
          </a:xfrm>
          <a:prstGeom prst="roundRect">
            <a:avLst/>
          </a:prstGeom>
          <a:gradFill rotWithShape="1">
            <a:gsLst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40" name="직사각형 39"/>
          <p:cNvSpPr/>
          <p:nvPr/>
        </p:nvSpPr>
        <p:spPr bwMode="auto">
          <a:xfrm>
            <a:off x="240159" y="848271"/>
            <a:ext cx="4896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spc="-1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대금  청구  전  </a:t>
            </a:r>
            <a:r>
              <a:rPr lang="ko-KR" altLang="en-US" kern="0" spc="-1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건설근로자  </a:t>
            </a:r>
            <a:r>
              <a:rPr lang="ko-KR" altLang="en-US" kern="0" spc="-1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및 </a:t>
            </a:r>
            <a:r>
              <a:rPr lang="ko-KR" altLang="en-US" kern="0" spc="-1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자재</a:t>
            </a:r>
            <a:r>
              <a:rPr lang="en-US" altLang="ko-KR" kern="0" spc="-1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/</a:t>
            </a:r>
            <a:r>
              <a:rPr lang="ko-KR" altLang="en-US" kern="0" spc="-1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장비업체  정보  등록</a:t>
            </a:r>
            <a:endParaRPr lang="ko-KR" altLang="en-US" kern="0" spc="-1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215" y="4664698"/>
            <a:ext cx="3240359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원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·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하도급사의 자재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/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장비업체 정보 등록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200" dirty="0" err="1" smtClean="0">
                <a:latin typeface="산돌고딕B" pitchFamily="18" charset="-127"/>
                <a:ea typeface="산돌고딕B" pitchFamily="18" charset="-127"/>
              </a:rPr>
              <a:t>청구전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)</a:t>
            </a:r>
            <a:endParaRPr lang="ko-KR" altLang="en-US" sz="1200" dirty="0" smtClean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707255" y="5077385"/>
            <a:ext cx="4285432" cy="19492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원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·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하도급사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청구대상 자재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/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장비업체 정보 사전 등록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52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" y="4664695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직사각형 53"/>
          <p:cNvSpPr/>
          <p:nvPr/>
        </p:nvSpPr>
        <p:spPr bwMode="auto">
          <a:xfrm>
            <a:off x="312167" y="4376663"/>
            <a:ext cx="4752528" cy="1080120"/>
          </a:xfrm>
          <a:prstGeom prst="rect">
            <a:avLst/>
          </a:prstGeom>
          <a:noFill/>
          <a:ln w="76200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55" name="직사각형 54"/>
          <p:cNvSpPr/>
          <p:nvPr/>
        </p:nvSpPr>
        <p:spPr bwMode="auto">
          <a:xfrm>
            <a:off x="312167" y="1784375"/>
            <a:ext cx="4752530" cy="1296142"/>
          </a:xfrm>
          <a:prstGeom prst="rect">
            <a:avLst/>
          </a:prstGeom>
          <a:noFill/>
          <a:ln w="76200" algn="ctr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>
              <a:latin typeface="산돌고딕 M" pitchFamily="18" charset="-127"/>
              <a:ea typeface="산돌고딕 M" pitchFamily="18" charset="-127"/>
            </a:endParaRPr>
          </a:p>
        </p:txBody>
      </p:sp>
      <p:grpSp>
        <p:nvGrpSpPr>
          <p:cNvPr id="46" name="그룹 66"/>
          <p:cNvGrpSpPr/>
          <p:nvPr/>
        </p:nvGrpSpPr>
        <p:grpSpPr>
          <a:xfrm>
            <a:off x="384175" y="4124616"/>
            <a:ext cx="2592288" cy="432048"/>
            <a:chOff x="1176123" y="740239"/>
            <a:chExt cx="2592288" cy="432048"/>
          </a:xfrm>
        </p:grpSpPr>
        <p:sp>
          <p:nvSpPr>
            <p:cNvPr id="47" name="모서리가 둥근 직사각형 46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48" name="모서리가 둥근 직사각형 47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 bwMode="auto">
            <a:xfrm>
              <a:off x="1176123" y="786986"/>
              <a:ext cx="2592287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자재</a:t>
              </a:r>
              <a:r>
                <a:rPr lang="en-US" altLang="ko-KR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장비업체 정보 등록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3" name="그룹 66"/>
          <p:cNvGrpSpPr/>
          <p:nvPr/>
        </p:nvGrpSpPr>
        <p:grpSpPr>
          <a:xfrm>
            <a:off x="384175" y="1532327"/>
            <a:ext cx="2592288" cy="432048"/>
            <a:chOff x="1176123" y="740239"/>
            <a:chExt cx="2592288" cy="432048"/>
          </a:xfrm>
        </p:grpSpPr>
        <p:sp>
          <p:nvSpPr>
            <p:cNvPr id="32" name="모서리가 둥근 직사각형 31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1176123" y="786986"/>
              <a:ext cx="2592287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건설근로자 정보 등록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56" name="TextBox 160"/>
          <p:cNvSpPr txBox="1">
            <a:spLocks noChangeArrowheads="1"/>
          </p:cNvSpPr>
          <p:nvPr/>
        </p:nvSpPr>
        <p:spPr bwMode="auto">
          <a:xfrm>
            <a:off x="312168" y="5972452"/>
            <a:ext cx="4752528" cy="49244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>
              <a:defRPr/>
            </a:pPr>
            <a:r>
              <a:rPr lang="en-US" altLang="ko-KR" sz="1600" dirty="0" smtClean="0">
                <a:latin typeface="산돌고딕B" pitchFamily="18" charset="-127"/>
                <a:ea typeface="산돌고딕B" pitchFamily="18" charset="-127"/>
              </a:rPr>
              <a:t> ※ </a:t>
            </a:r>
            <a:r>
              <a:rPr lang="ko-KR" altLang="en-US" sz="1100" dirty="0" err="1" smtClean="0">
                <a:latin typeface="산돌고딕B" pitchFamily="18" charset="-127"/>
                <a:ea typeface="산돌고딕B" pitchFamily="18" charset="-127"/>
              </a:rPr>
              <a:t>대금청구시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사전 등록한 건설근로자 및 자재</a:t>
            </a:r>
            <a:r>
              <a:rPr lang="en-US" altLang="ko-KR" sz="1100" dirty="0" smtClean="0">
                <a:latin typeface="산돌고딕B" pitchFamily="18" charset="-127"/>
                <a:ea typeface="산돌고딕B" pitchFamily="18" charset="-127"/>
              </a:rPr>
              <a:t>/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장비업체 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정보활용 </a:t>
            </a:r>
            <a:r>
              <a:rPr lang="ko-KR" altLang="en-US" sz="1100" dirty="0" smtClean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rPr>
              <a:t>청구</a:t>
            </a:r>
            <a:r>
              <a:rPr lang="ko-KR" altLang="en-US" sz="1600" dirty="0" smtClean="0">
                <a:latin typeface="산돌고딕B" pitchFamily="18" charset="-127"/>
                <a:ea typeface="산돌고딕B" pitchFamily="18" charset="-127"/>
              </a:rPr>
              <a:t> </a:t>
            </a:r>
            <a:endParaRPr lang="en-US" altLang="ko-KR" sz="16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defRPr/>
            </a:pPr>
            <a:r>
              <a:rPr lang="en-US" altLang="ko-KR" sz="1600" dirty="0" smtClean="0">
                <a:latin typeface="산돌고딕B" pitchFamily="18" charset="-127"/>
                <a:ea typeface="산돌고딕B" pitchFamily="18" charset="-127"/>
              </a:rPr>
              <a:t>     </a:t>
            </a:r>
            <a:r>
              <a:rPr lang="en-US" altLang="ko-KR" sz="1100" dirty="0" smtClean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rPr>
              <a:t>( </a:t>
            </a:r>
            <a:r>
              <a:rPr lang="en-US" altLang="ko-KR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Excel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파일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을 사용한 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일괄 등록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가능</a:t>
            </a:r>
            <a:r>
              <a:rPr lang="en-US" altLang="ko-KR" sz="1100" dirty="0" smtClean="0"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</a:t>
            </a:r>
            <a:endParaRPr lang="ko-KR" altLang="en-US" sz="1600" dirty="0"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57" name="그룹 227"/>
          <p:cNvGrpSpPr/>
          <p:nvPr/>
        </p:nvGrpSpPr>
        <p:grpSpPr>
          <a:xfrm>
            <a:off x="4200599" y="3325631"/>
            <a:ext cx="666676" cy="763000"/>
            <a:chOff x="494766" y="4134620"/>
            <a:chExt cx="726907" cy="739194"/>
          </a:xfrm>
        </p:grpSpPr>
        <p:sp>
          <p:nvSpPr>
            <p:cNvPr id="58" name="모서리가 둥근 직사각형 57"/>
            <p:cNvSpPr/>
            <p:nvPr/>
          </p:nvSpPr>
          <p:spPr bwMode="auto">
            <a:xfrm>
              <a:off x="494766" y="4619126"/>
              <a:ext cx="726907" cy="254688"/>
            </a:xfrm>
            <a:prstGeom prst="roundRect">
              <a:avLst>
                <a:gd name="adj" fmla="val 11549"/>
              </a:avLst>
            </a:prstGeom>
            <a:noFill/>
            <a:ln w="6350" cap="flat" cmpd="sng" algn="ctr">
              <a:noFill/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wrap="non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노무자</a:t>
              </a:r>
              <a:r>
                <a:rPr lang="en-US" altLang="ko-KR" sz="800" kern="0" dirty="0" smtClean="0">
                  <a:solidFill>
                    <a:srgbClr val="000000"/>
                  </a:solidFill>
                  <a:latin typeface="HY헤드라인M" pitchFamily="18" charset="-127"/>
                  <a:ea typeface="HY헤드라인M" pitchFamily="18" charset="-127"/>
                </a:rPr>
                <a:t>,</a:t>
              </a:r>
              <a:endParaRPr kumimoji="0" lang="en-US" altLang="ko-KR" sz="8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자재</a:t>
              </a:r>
              <a:r>
                <a:rPr kumimoji="0" lang="en-US" altLang="ko-KR" sz="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/</a:t>
              </a:r>
              <a:r>
                <a:rPr kumimoji="0" lang="ko-KR" altLang="en-US" sz="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장비업체</a:t>
              </a:r>
              <a:endParaRPr kumimoji="0" lang="ko-KR" altLang="en-US" sz="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59" name="그룹 121"/>
            <p:cNvGrpSpPr/>
            <p:nvPr/>
          </p:nvGrpSpPr>
          <p:grpSpPr>
            <a:xfrm>
              <a:off x="572890" y="4134620"/>
              <a:ext cx="570656" cy="437380"/>
              <a:chOff x="6321152" y="717863"/>
              <a:chExt cx="789976" cy="605478"/>
            </a:xfrm>
          </p:grpSpPr>
          <p:pic>
            <p:nvPicPr>
              <p:cNvPr id="60" name="그림 59" descr="Untitled-2 copy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321152" y="997506"/>
                <a:ext cx="789976" cy="325835"/>
              </a:xfrm>
              <a:prstGeom prst="rect">
                <a:avLst/>
              </a:prstGeom>
            </p:spPr>
          </p:pic>
          <p:pic>
            <p:nvPicPr>
              <p:cNvPr id="61" name="Picture 34" descr="기술자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285" t="14719" r="11313" b="16559"/>
              <a:stretch>
                <a:fillRect/>
              </a:stretch>
            </p:blipFill>
            <p:spPr bwMode="auto">
              <a:xfrm flipH="1">
                <a:off x="6391826" y="717863"/>
                <a:ext cx="648626" cy="573856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모서리가 둥근 직사각형 114"/>
          <p:cNvSpPr/>
          <p:nvPr/>
        </p:nvSpPr>
        <p:spPr bwMode="auto">
          <a:xfrm>
            <a:off x="384176" y="3224535"/>
            <a:ext cx="2016224" cy="1368152"/>
          </a:xfrm>
          <a:prstGeom prst="roundRect">
            <a:avLst>
              <a:gd name="adj" fmla="val 4383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lvl="0" algn="ctr" defTabSz="1330325" eaLnBrk="0" latinLnBrk="0" hangingPunct="0">
              <a:defRPr/>
            </a:pPr>
            <a:endParaRPr lang="ko-KR" altLang="en-US" sz="14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14" name="모서리가 둥근 직사각형 113"/>
          <p:cNvSpPr/>
          <p:nvPr/>
        </p:nvSpPr>
        <p:spPr bwMode="auto">
          <a:xfrm>
            <a:off x="2832447" y="1342802"/>
            <a:ext cx="2016224" cy="2880320"/>
          </a:xfrm>
          <a:prstGeom prst="roundRect">
            <a:avLst>
              <a:gd name="adj" fmla="val 4383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lvl="0" algn="ctr" defTabSz="1330325" eaLnBrk="0" latinLnBrk="0" hangingPunct="0">
              <a:defRPr/>
            </a:pPr>
            <a:endParaRPr lang="ko-KR" altLang="en-US" sz="14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13" name="모서리가 둥근 직사각형 112"/>
          <p:cNvSpPr/>
          <p:nvPr/>
        </p:nvSpPr>
        <p:spPr bwMode="auto">
          <a:xfrm>
            <a:off x="384176" y="1352327"/>
            <a:ext cx="2016224" cy="1584176"/>
          </a:xfrm>
          <a:prstGeom prst="roundRect">
            <a:avLst>
              <a:gd name="adj" fmla="val 4383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lvl="0" algn="ctr" defTabSz="1330325" eaLnBrk="0" latinLnBrk="0" hangingPunct="0">
              <a:defRPr/>
            </a:pPr>
            <a:endParaRPr lang="ko-KR" altLang="en-US" sz="14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1" name="Rectangle 892"/>
          <p:cNvSpPr>
            <a:spLocks noChangeArrowheads="1"/>
          </p:cNvSpPr>
          <p:nvPr/>
        </p:nvSpPr>
        <p:spPr bwMode="auto">
          <a:xfrm>
            <a:off x="465708" y="1486818"/>
            <a:ext cx="1862683" cy="136815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ko-KR" altLang="en-US" sz="1200" b="1">
              <a:latin typeface="산돌고딕B" pitchFamily="18" charset="-127"/>
              <a:ea typeface="산돌고딕B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528191" y="2062881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>
            <a:off x="450577" y="1453237"/>
            <a:ext cx="1882800" cy="288032"/>
          </a:xfrm>
          <a:prstGeom prst="roundRect">
            <a:avLst>
              <a:gd name="adj" fmla="val 14021"/>
            </a:avLst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528192" y="1492588"/>
            <a:ext cx="1728191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 algn="ctr">
              <a:spcBef>
                <a:spcPts val="300"/>
              </a:spcBef>
            </a:pPr>
            <a:r>
              <a:rPr lang="ko-KR" altLang="en-US" sz="12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대금 청구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2574" y="1827807"/>
            <a:ext cx="1670329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>
              <a:spcBef>
                <a:spcPts val="300"/>
              </a:spcBef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발주기관 </a:t>
            </a:r>
            <a:r>
              <a:rPr lang="ko-KR" altLang="en-US" sz="1100" dirty="0" err="1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승인時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(</a:t>
            </a: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감리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감독관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endParaRPr lang="ko-KR" altLang="en-US" sz="11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3049" y="2206897"/>
            <a:ext cx="971741" cy="58477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원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·</a:t>
            </a: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하도급업체</a:t>
            </a:r>
            <a:endParaRPr lang="en-US" altLang="ko-KR" sz="12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84138" indent="-84138"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노무자</a:t>
            </a:r>
            <a:endParaRPr lang="en-US" altLang="ko-KR" sz="12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84138" indent="-84138"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자재장비업체</a:t>
            </a:r>
          </a:p>
        </p:txBody>
      </p:sp>
      <p:grpSp>
        <p:nvGrpSpPr>
          <p:cNvPr id="4" name="그룹 105"/>
          <p:cNvGrpSpPr/>
          <p:nvPr/>
        </p:nvGrpSpPr>
        <p:grpSpPr>
          <a:xfrm>
            <a:off x="2904455" y="1486818"/>
            <a:ext cx="1882800" cy="2625868"/>
            <a:chOff x="306129" y="3118947"/>
            <a:chExt cx="1882800" cy="2625868"/>
          </a:xfrm>
        </p:grpSpPr>
        <p:sp>
          <p:nvSpPr>
            <p:cNvPr id="23" name="Rectangle 892"/>
            <p:cNvSpPr>
              <a:spLocks noChangeArrowheads="1"/>
            </p:cNvSpPr>
            <p:nvPr/>
          </p:nvSpPr>
          <p:spPr bwMode="auto">
            <a:xfrm>
              <a:off x="312167" y="3152527"/>
              <a:ext cx="1872208" cy="1368152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endParaRPr lang="ko-KR" altLang="en-US" sz="1200" b="1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306129" y="3118947"/>
              <a:ext cx="1882800" cy="288032"/>
            </a:xfrm>
            <a:prstGeom prst="roundRect">
              <a:avLst>
                <a:gd name="adj" fmla="val 14021"/>
              </a:avLst>
            </a:prstGeom>
            <a:solidFill>
              <a:schemeClr val="accent5">
                <a:lumMod val="5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61571" y="3158299"/>
              <a:ext cx="136736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</a:pPr>
              <a:r>
                <a:rPr lang="ko-KR" altLang="en-US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대금 지급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(</a:t>
              </a:r>
              <a:r>
                <a:rPr lang="ko-KR" altLang="en-US" sz="1200" dirty="0" err="1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원도급업체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)</a:t>
              </a:r>
              <a:endParaRPr lang="ko-KR" altLang="en-US" sz="12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cxnSp>
          <p:nvCxnSpPr>
            <p:cNvPr id="86" name="직선 연결선 85"/>
            <p:cNvCxnSpPr/>
            <p:nvPr/>
          </p:nvCxnSpPr>
          <p:spPr>
            <a:xfrm>
              <a:off x="384175" y="3694793"/>
              <a:ext cx="1728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456183" y="3478769"/>
              <a:ext cx="134652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</a:pP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재무담당자 지급 </a:t>
              </a:r>
              <a:r>
                <a:rPr lang="ko-KR" altLang="en-US" sz="1100" dirty="0" err="1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지시時</a:t>
              </a:r>
              <a:endPara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99033" y="3838809"/>
              <a:ext cx="1645002" cy="584775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하도급업체</a:t>
              </a:r>
              <a:endParaRPr lang="en-US" altLang="ko-KR" sz="12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84138" indent="-8413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ko-KR" altLang="en-US" sz="1100" dirty="0" err="1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원도급업체의</a:t>
              </a: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 노무자</a:t>
              </a:r>
              <a:endParaRPr lang="en-US" altLang="ko-KR" sz="12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84138" indent="-8413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ko-KR" altLang="en-US" sz="1100" dirty="0" err="1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원도급업체의</a:t>
              </a: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 자재장비업체</a:t>
              </a:r>
              <a:endParaRPr lang="ko-KR" altLang="en-US" sz="12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0" name="Rectangle 892"/>
            <p:cNvSpPr>
              <a:spLocks noChangeArrowheads="1"/>
            </p:cNvSpPr>
            <p:nvPr/>
          </p:nvSpPr>
          <p:spPr bwMode="auto">
            <a:xfrm>
              <a:off x="312167" y="4586915"/>
              <a:ext cx="1872208" cy="1157900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endParaRPr lang="ko-KR" altLang="en-US" sz="1200" b="1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1" name="모서리가 둥근 직사각형 100"/>
            <p:cNvSpPr/>
            <p:nvPr/>
          </p:nvSpPr>
          <p:spPr>
            <a:xfrm>
              <a:off x="306129" y="4553335"/>
              <a:ext cx="1882800" cy="288032"/>
            </a:xfrm>
            <a:prstGeom prst="roundRect">
              <a:avLst>
                <a:gd name="adj" fmla="val 14021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61571" y="4592687"/>
              <a:ext cx="136736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</a:pPr>
              <a:r>
                <a:rPr lang="ko-KR" altLang="en-US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대금 지급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(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하도급업체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산돌고딕B" pitchFamily="18" charset="-127"/>
                  <a:ea typeface="산돌고딕B" pitchFamily="18" charset="-127"/>
                </a:rPr>
                <a:t>)</a:t>
              </a:r>
              <a:endParaRPr lang="ko-KR" altLang="en-US" sz="12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cxnSp>
          <p:nvCxnSpPr>
            <p:cNvPr id="103" name="직선 연결선 102"/>
            <p:cNvCxnSpPr/>
            <p:nvPr/>
          </p:nvCxnSpPr>
          <p:spPr>
            <a:xfrm>
              <a:off x="384175" y="5129181"/>
              <a:ext cx="1728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456183" y="4913157"/>
              <a:ext cx="134652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</a:pP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재무담당자 지급 </a:t>
              </a:r>
              <a:r>
                <a:rPr lang="ko-KR" altLang="en-US" sz="1100" dirty="0" err="1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지시時</a:t>
              </a:r>
              <a:endPara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99033" y="5273197"/>
              <a:ext cx="1645002" cy="37702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84138" indent="-8413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하도급업체의 노무자</a:t>
              </a:r>
              <a:endParaRPr lang="en-US" altLang="ko-KR" sz="12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84138" indent="-8413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ko-KR" altLang="en-US" sz="11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하도급업체의 자재장비업체</a:t>
              </a:r>
              <a:endParaRPr lang="ko-KR" altLang="en-US" sz="12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sp>
        <p:nvSpPr>
          <p:cNvPr id="107" name="Rectangle 892"/>
          <p:cNvSpPr>
            <a:spLocks noChangeArrowheads="1"/>
          </p:cNvSpPr>
          <p:nvPr/>
        </p:nvSpPr>
        <p:spPr bwMode="auto">
          <a:xfrm>
            <a:off x="465708" y="3359026"/>
            <a:ext cx="1862683" cy="115212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ko-KR" altLang="en-US" sz="1200" b="1">
              <a:latin typeface="산돌고딕B" pitchFamily="18" charset="-127"/>
              <a:ea typeface="산돌고딕B" pitchFamily="18" charset="-127"/>
            </a:endParaRPr>
          </a:p>
        </p:txBody>
      </p:sp>
      <p:cxnSp>
        <p:nvCxnSpPr>
          <p:cNvPr id="108" name="직선 연결선 107"/>
          <p:cNvCxnSpPr/>
          <p:nvPr/>
        </p:nvCxnSpPr>
        <p:spPr>
          <a:xfrm>
            <a:off x="528191" y="3935089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모서리가 둥근 직사각형 108"/>
          <p:cNvSpPr/>
          <p:nvPr/>
        </p:nvSpPr>
        <p:spPr>
          <a:xfrm>
            <a:off x="450577" y="3325445"/>
            <a:ext cx="1882800" cy="288032"/>
          </a:xfrm>
          <a:prstGeom prst="roundRect">
            <a:avLst>
              <a:gd name="adj" fmla="val 14021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TextBox 109"/>
          <p:cNvSpPr txBox="1"/>
          <p:nvPr/>
        </p:nvSpPr>
        <p:spPr>
          <a:xfrm>
            <a:off x="528192" y="3364796"/>
            <a:ext cx="1728191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 algn="ctr">
              <a:spcBef>
                <a:spcPts val="300"/>
              </a:spcBef>
            </a:pPr>
            <a:r>
              <a:rPr lang="ko-KR" altLang="en-US" sz="12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</a:rPr>
              <a:t>오류 수정이체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52574" y="3700015"/>
            <a:ext cx="117981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>
              <a:spcBef>
                <a:spcPts val="300"/>
              </a:spcBef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발주기관 </a:t>
            </a:r>
            <a:r>
              <a:rPr lang="ko-KR" altLang="en-US" sz="1100" dirty="0" err="1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수정이체時</a:t>
            </a:r>
            <a:endParaRPr lang="ko-KR" altLang="en-US" sz="11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43049" y="4079105"/>
            <a:ext cx="1418978" cy="37702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84138" indent="-84138"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100" dirty="0" err="1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원도급업체</a:t>
            </a:r>
            <a:endParaRPr lang="en-US" altLang="ko-KR" sz="12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84138" indent="-84138"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하도급업체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(</a:t>
            </a:r>
            <a:r>
              <a:rPr lang="ko-KR" altLang="en-US" sz="1100" dirty="0" err="1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직접지급시</a:t>
            </a:r>
            <a:r>
              <a:rPr lang="en-US" altLang="ko-KR" sz="1100" dirty="0" smtClean="0">
                <a:solidFill>
                  <a:srgbClr val="212121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endParaRPr lang="en-US" altLang="ko-KR" sz="1200" dirty="0" smtClean="0">
              <a:solidFill>
                <a:srgbClr val="21212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16" name="Rectangle 78"/>
          <p:cNvSpPr>
            <a:spLocks noChangeArrowheads="1"/>
          </p:cNvSpPr>
          <p:nvPr/>
        </p:nvSpPr>
        <p:spPr bwMode="auto">
          <a:xfrm>
            <a:off x="240159" y="4952727"/>
            <a:ext cx="4896544" cy="1728192"/>
          </a:xfrm>
          <a:prstGeom prst="roundRect">
            <a:avLst/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117" name="Rectangle 78"/>
          <p:cNvSpPr>
            <a:spLocks noChangeArrowheads="1"/>
          </p:cNvSpPr>
          <p:nvPr/>
        </p:nvSpPr>
        <p:spPr bwMode="auto">
          <a:xfrm>
            <a:off x="312168" y="4990531"/>
            <a:ext cx="4752528" cy="161838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grpSp>
        <p:nvGrpSpPr>
          <p:cNvPr id="5" name="그룹 117"/>
          <p:cNvGrpSpPr/>
          <p:nvPr/>
        </p:nvGrpSpPr>
        <p:grpSpPr>
          <a:xfrm>
            <a:off x="240159" y="5259809"/>
            <a:ext cx="1320279" cy="360041"/>
            <a:chOff x="312167" y="2216422"/>
            <a:chExt cx="1320279" cy="360041"/>
          </a:xfrm>
        </p:grpSpPr>
        <p:pic>
          <p:nvPicPr>
            <p:cNvPr id="119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167" y="2216423"/>
              <a:ext cx="1320279" cy="360040"/>
            </a:xfrm>
            <a:prstGeom prst="rect">
              <a:avLst/>
            </a:prstGeom>
            <a:noFill/>
          </p:spPr>
        </p:pic>
        <p:sp>
          <p:nvSpPr>
            <p:cNvPr id="120" name="TextBox 119"/>
            <p:cNvSpPr txBox="1"/>
            <p:nvPr/>
          </p:nvSpPr>
          <p:spPr>
            <a:xfrm>
              <a:off x="522888" y="2216422"/>
              <a:ext cx="9721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이용업체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6" name="그룹 64"/>
          <p:cNvGrpSpPr>
            <a:grpSpLocks/>
          </p:cNvGrpSpPr>
          <p:nvPr/>
        </p:nvGrpSpPr>
        <p:grpSpPr bwMode="auto">
          <a:xfrm>
            <a:off x="456183" y="4736703"/>
            <a:ext cx="2088232" cy="417601"/>
            <a:chOff x="759081" y="2091771"/>
            <a:chExt cx="1974419" cy="1974431"/>
          </a:xfrm>
        </p:grpSpPr>
        <p:grpSp>
          <p:nvGrpSpPr>
            <p:cNvPr id="7" name="그룹 65"/>
            <p:cNvGrpSpPr>
              <a:grpSpLocks/>
            </p:cNvGrpSpPr>
            <p:nvPr/>
          </p:nvGrpSpPr>
          <p:grpSpPr bwMode="auto">
            <a:xfrm>
              <a:off x="759081" y="2091771"/>
              <a:ext cx="1974419" cy="1974431"/>
              <a:chOff x="759081" y="2091771"/>
              <a:chExt cx="1974419" cy="1974431"/>
            </a:xfrm>
          </p:grpSpPr>
          <p:sp>
            <p:nvSpPr>
              <p:cNvPr id="124" name="타원 123"/>
              <p:cNvSpPr/>
              <p:nvPr/>
            </p:nvSpPr>
            <p:spPr>
              <a:xfrm>
                <a:off x="759081" y="2091771"/>
                <a:ext cx="1974419" cy="1974431"/>
              </a:xfrm>
              <a:prstGeom prst="ellipse">
                <a:avLst/>
              </a:prstGeom>
              <a:solidFill>
                <a:srgbClr val="DC690A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25" name="타원 124"/>
              <p:cNvSpPr/>
              <p:nvPr/>
            </p:nvSpPr>
            <p:spPr>
              <a:xfrm>
                <a:off x="838694" y="2171386"/>
                <a:ext cx="1815192" cy="1815203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66000">
                    <a:schemeClr val="bg1">
                      <a:lumMod val="95000"/>
                    </a:schemeClr>
                  </a:gs>
                  <a:gs pos="91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123" name="TextBox 122"/>
            <p:cNvSpPr txBox="1"/>
            <p:nvPr/>
          </p:nvSpPr>
          <p:spPr>
            <a:xfrm>
              <a:off x="1294726" y="2370115"/>
              <a:ext cx="914231" cy="14551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lvl="0" algn="ctr">
                <a:defRPr/>
              </a:pPr>
              <a:r>
                <a:rPr kumimoji="1" lang="ko-KR" altLang="en-US" sz="1400" spc="-100" dirty="0" smtClean="0">
                  <a:solidFill>
                    <a:schemeClr val="accent4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이체 수수료</a:t>
              </a:r>
              <a:endParaRPr kumimoji="1" lang="en-US" altLang="ko-KR" sz="1400" spc="-100" dirty="0" smtClean="0">
                <a:solidFill>
                  <a:schemeClr val="accent4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1824334" y="5197328"/>
            <a:ext cx="3096345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대금 이체 수수료는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이용업체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에서 부담</a:t>
            </a:r>
          </a:p>
        </p:txBody>
      </p:sp>
      <p:pic>
        <p:nvPicPr>
          <p:cNvPr id="127" name="Picture 227" descr="체크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8311" y="5197326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" name="Text Box 59"/>
          <p:cNvSpPr txBox="1">
            <a:spLocks noChangeArrowheads="1"/>
          </p:cNvSpPr>
          <p:nvPr/>
        </p:nvSpPr>
        <p:spPr bwMode="auto">
          <a:xfrm>
            <a:off x="1752327" y="5456783"/>
            <a:ext cx="3456384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전자금융거래와 관련한 일체의 이체 수수료 부담</a:t>
            </a:r>
            <a:endParaRPr lang="en-US" altLang="ko-KR" sz="1200" dirty="0" smtClean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29" name="TextBox 128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SMS/</a:t>
            </a: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이체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sp>
        <p:nvSpPr>
          <p:cNvPr id="50" name="모서리가 둥근 직사각형 49"/>
          <p:cNvSpPr/>
          <p:nvPr/>
        </p:nvSpPr>
        <p:spPr bwMode="auto">
          <a:xfrm>
            <a:off x="528191" y="5769199"/>
            <a:ext cx="4392488" cy="795527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36000" rIns="0" bIns="36000">
            <a:spAutoFit/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>
              <a:defRPr/>
            </a:pP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※ 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업체에서 대금지급을 위해서는 대상금액에 대한 이체수수료를</a:t>
            </a:r>
            <a:endParaRPr lang="en-US" altLang="ko-KR" sz="12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defRPr/>
            </a:pP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     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지정계좌에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미리 입금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하여야 계좌이체 처리됨</a:t>
            </a:r>
            <a:endParaRPr lang="en-US" altLang="ko-KR" sz="12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 ※ </a:t>
            </a:r>
            <a:r>
              <a:rPr lang="ko-KR" altLang="en-US" sz="1200" dirty="0" err="1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과금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 방법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: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이체계좌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에서 </a:t>
            </a:r>
            <a:r>
              <a:rPr lang="ko-KR" altLang="en-US" sz="1200" dirty="0" err="1" smtClean="0">
                <a:latin typeface="산돌고딕B" pitchFamily="18" charset="-127"/>
                <a:ea typeface="산돌고딕B" pitchFamily="18" charset="-127"/>
              </a:rPr>
              <a:t>이체시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즉시 </a:t>
            </a:r>
            <a:r>
              <a:rPr lang="ko-KR" altLang="en-US" sz="1200" dirty="0" err="1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과금</a:t>
            </a:r>
            <a:endParaRPr lang="en-US" altLang="ko-KR" sz="1200" dirty="0" smtClean="0">
              <a:solidFill>
                <a:srgbClr val="FF000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312167" y="776263"/>
            <a:ext cx="2153834" cy="504056"/>
            <a:chOff x="384175" y="848271"/>
            <a:chExt cx="2153834" cy="504056"/>
          </a:xfrm>
        </p:grpSpPr>
        <p:grpSp>
          <p:nvGrpSpPr>
            <p:cNvPr id="52" name="그룹 37"/>
            <p:cNvGrpSpPr/>
            <p:nvPr/>
          </p:nvGrpSpPr>
          <p:grpSpPr>
            <a:xfrm>
              <a:off x="384175" y="848271"/>
              <a:ext cx="2153834" cy="504056"/>
              <a:chOff x="-3020024" y="2505727"/>
              <a:chExt cx="3933988" cy="650680"/>
            </a:xfrm>
          </p:grpSpPr>
          <p:sp>
            <p:nvSpPr>
              <p:cNvPr id="54" name="AutoShape 114"/>
              <p:cNvSpPr>
                <a:spLocks noChangeArrowheads="1"/>
              </p:cNvSpPr>
              <p:nvPr/>
            </p:nvSpPr>
            <p:spPr bwMode="auto">
              <a:xfrm>
                <a:off x="-3020024" y="2505727"/>
                <a:ext cx="3933988" cy="65068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408FC0"/>
                  </a:gs>
                  <a:gs pos="50000">
                    <a:srgbClr val="F9FAFD"/>
                  </a:gs>
                  <a:gs pos="100000">
                    <a:srgbClr val="3366CC"/>
                  </a:gs>
                </a:gsLst>
                <a:lin ang="0" scaled="1"/>
              </a:gradFill>
              <a:ln w="12700">
                <a:noFill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55" name="AutoShape 115"/>
              <p:cNvSpPr>
                <a:spLocks noChangeArrowheads="1"/>
              </p:cNvSpPr>
              <p:nvPr/>
            </p:nvSpPr>
            <p:spPr bwMode="auto">
              <a:xfrm>
                <a:off x="-2895872" y="2564904"/>
                <a:ext cx="3689350" cy="525463"/>
              </a:xfrm>
              <a:prstGeom prst="roundRect">
                <a:avLst>
                  <a:gd name="adj" fmla="val 16667"/>
                </a:avLst>
              </a:prstGeom>
              <a:solidFill>
                <a:srgbClr val="DDE6F7"/>
              </a:solidFill>
              <a:ln w="28575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latinLnBrk="1">
                  <a:lnSpc>
                    <a:spcPct val="90000"/>
                  </a:lnSpc>
                  <a:buFont typeface="Monotype Sorts" pitchFamily="2" charset="2"/>
                  <a:buNone/>
                  <a:defRPr/>
                </a:pPr>
                <a:endParaRPr lang="ko-KR" altLang="en-US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(한)문화방송" pitchFamily="18" charset="-127"/>
                  <a:ea typeface="(한)문화방송" pitchFamily="18" charset="-127"/>
                </a:endParaRPr>
              </a:p>
            </p:txBody>
          </p:sp>
        </p:grpSp>
        <p:sp>
          <p:nvSpPr>
            <p:cNvPr id="53" name="Text Box 59"/>
            <p:cNvSpPr txBox="1">
              <a:spLocks noChangeArrowheads="1"/>
            </p:cNvSpPr>
            <p:nvPr/>
          </p:nvSpPr>
          <p:spPr bwMode="auto">
            <a:xfrm>
              <a:off x="456183" y="969131"/>
              <a:ext cx="2016224" cy="270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harsh" dir="tl"/>
            </a:scene3d>
            <a:sp3d>
              <a:bevelT w="1270"/>
            </a:sp3d>
          </p:spPr>
          <p:txBody>
            <a:bodyPr wrap="square" lIns="0" tIns="0" rIns="0" bIns="0" anchor="ctr">
              <a:spAutoFit/>
              <a:sp3d contourW="31750" prstMaterial="flat">
                <a:bevelT w="1270" h="63500" prst="artDeco"/>
                <a:extrusionClr>
                  <a:schemeClr val="bg1"/>
                </a:extrusionClr>
                <a:contourClr>
                  <a:schemeClr val="bg1"/>
                </a:contourClr>
              </a:sp3d>
            </a:bodyPr>
            <a:lstStyle/>
            <a:p>
              <a:pPr indent="-131763" algn="ctr" fontAlgn="base" latinLnBrk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777777"/>
                </a:buClr>
                <a:tabLst>
                  <a:tab pos="5648325" algn="l"/>
                </a:tabLst>
                <a:defRPr/>
              </a:pPr>
              <a:r>
                <a:rPr lang="en-US" altLang="ko-KR" sz="1600" dirty="0" smtClean="0">
                  <a:solidFill>
                    <a:srgbClr val="000000"/>
                  </a:solidFill>
                  <a:latin typeface="산돌고딕B" pitchFamily="18" charset="-127"/>
                  <a:ea typeface="산돌고딕B" pitchFamily="18" charset="-127"/>
                </a:rPr>
                <a:t>SMS</a:t>
              </a:r>
              <a:r>
                <a:rPr lang="ko-KR" altLang="en-US" sz="1600" dirty="0" smtClean="0">
                  <a:solidFill>
                    <a:srgbClr val="000000"/>
                  </a:solidFill>
                  <a:latin typeface="산돌고딕B" pitchFamily="18" charset="-127"/>
                  <a:ea typeface="산돌고딕B" pitchFamily="18" charset="-127"/>
                </a:rPr>
                <a:t>발송 </a:t>
              </a:r>
              <a:r>
                <a:rPr lang="ko-KR" altLang="en-US" sz="1600" dirty="0" smtClean="0">
                  <a:solidFill>
                    <a:srgbClr val="FF0000"/>
                  </a:solidFill>
                  <a:latin typeface="산돌고딕B" pitchFamily="18" charset="-127"/>
                  <a:ea typeface="산돌고딕B" pitchFamily="18" charset="-127"/>
                </a:rPr>
                <a:t>시점</a:t>
              </a:r>
              <a:endParaRPr lang="ko-KR" altLang="en-US" sz="1600" dirty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그룹 95"/>
          <p:cNvGrpSpPr/>
          <p:nvPr/>
        </p:nvGrpSpPr>
        <p:grpSpPr>
          <a:xfrm>
            <a:off x="240159" y="704255"/>
            <a:ext cx="4896544" cy="2808312"/>
            <a:chOff x="312167" y="776263"/>
            <a:chExt cx="8966760" cy="4679950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312167" y="776263"/>
              <a:ext cx="8966760" cy="4679950"/>
            </a:xfrm>
            <a:prstGeom prst="roundRect">
              <a:avLst>
                <a:gd name="adj" fmla="val 6710"/>
              </a:avLst>
            </a:prstGeom>
            <a:solidFill>
              <a:schemeClr val="bg1">
                <a:lumMod val="95000"/>
              </a:schemeClr>
            </a:solidFill>
            <a:ln w="952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latin typeface="산돌고딕B" pitchFamily="18" charset="-127"/>
                <a:ea typeface="산돌고딕B" pitchFamily="18" charset="-127"/>
              </a:endParaRPr>
            </a:p>
          </p:txBody>
        </p:sp>
        <p:grpSp>
          <p:nvGrpSpPr>
            <p:cNvPr id="39" name="그룹 20"/>
            <p:cNvGrpSpPr/>
            <p:nvPr/>
          </p:nvGrpSpPr>
          <p:grpSpPr>
            <a:xfrm>
              <a:off x="2976587" y="1724487"/>
              <a:ext cx="1342742" cy="2848604"/>
              <a:chOff x="2492896" y="4736976"/>
              <a:chExt cx="576064" cy="870590"/>
            </a:xfrm>
          </p:grpSpPr>
          <p:sp>
            <p:nvSpPr>
              <p:cNvPr id="40" name="모서리가 둥근 직사각형 39"/>
              <p:cNvSpPr/>
              <p:nvPr/>
            </p:nvSpPr>
            <p:spPr bwMode="auto">
              <a:xfrm>
                <a:off x="2492896" y="4736976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고정계좌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1" name="모서리가 둥근 직사각형 40"/>
              <p:cNvSpPr/>
              <p:nvPr/>
            </p:nvSpPr>
            <p:spPr bwMode="auto">
              <a:xfrm>
                <a:off x="2492896" y="4979167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선금관리계좌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2" name="모서리가 둥근 직사각형 41"/>
              <p:cNvSpPr/>
              <p:nvPr/>
            </p:nvSpPr>
            <p:spPr bwMode="auto">
              <a:xfrm>
                <a:off x="2492896" y="5221358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노무비계좌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3" name="모서리가 둥근 직사각형 42"/>
              <p:cNvSpPr/>
              <p:nvPr/>
            </p:nvSpPr>
            <p:spPr bwMode="auto">
              <a:xfrm>
                <a:off x="2492896" y="5463550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일반계좌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44" name="그룹 28"/>
            <p:cNvGrpSpPr/>
            <p:nvPr/>
          </p:nvGrpSpPr>
          <p:grpSpPr>
            <a:xfrm>
              <a:off x="5244839" y="1724487"/>
              <a:ext cx="1342742" cy="2848604"/>
              <a:chOff x="2654478" y="4736976"/>
              <a:chExt cx="576064" cy="870590"/>
            </a:xfrm>
          </p:grpSpPr>
          <p:sp>
            <p:nvSpPr>
              <p:cNvPr id="45" name="모서리가 둥근 직사각형 44"/>
              <p:cNvSpPr/>
              <p:nvPr/>
            </p:nvSpPr>
            <p:spPr bwMode="auto">
              <a:xfrm>
                <a:off x="2654478" y="4736976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900" kern="0" dirty="0" smtClea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산돌고딕B" pitchFamily="18" charset="-127"/>
                    <a:ea typeface="산돌고딕B" pitchFamily="18" charset="-127"/>
                  </a:rPr>
                  <a:t>고</a:t>
                </a:r>
                <a:r>
                  <a:rPr kumimoji="0" lang="ko-KR" altLang="en-US" sz="9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정계좌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6" name="모서리가 둥근 직사각형 45"/>
              <p:cNvSpPr/>
              <p:nvPr/>
            </p:nvSpPr>
            <p:spPr bwMode="auto">
              <a:xfrm>
                <a:off x="2654478" y="4979167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선금관리계좌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7" name="모서리가 둥근 직사각형 46"/>
              <p:cNvSpPr/>
              <p:nvPr/>
            </p:nvSpPr>
            <p:spPr bwMode="auto">
              <a:xfrm>
                <a:off x="2654478" y="5221358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노무비계좌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8" name="모서리가 둥근 직사각형 47"/>
              <p:cNvSpPr/>
              <p:nvPr/>
            </p:nvSpPr>
            <p:spPr bwMode="auto">
              <a:xfrm>
                <a:off x="2654478" y="5463550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일반계좌</a:t>
                </a:r>
                <a:endParaRPr kumimoji="0" lang="ko-KR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49" name="모서리가 둥근 직사각형 48"/>
            <p:cNvSpPr/>
            <p:nvPr/>
          </p:nvSpPr>
          <p:spPr bwMode="auto">
            <a:xfrm>
              <a:off x="7513091" y="1724487"/>
              <a:ext cx="1342742" cy="47122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일반계좌</a:t>
              </a:r>
              <a:endParaRPr kumimoji="0" lang="ko-KR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50" name="TextBox 160"/>
            <p:cNvSpPr txBox="1">
              <a:spLocks noChangeArrowheads="1"/>
            </p:cNvSpPr>
            <p:nvPr/>
          </p:nvSpPr>
          <p:spPr bwMode="auto">
            <a:xfrm>
              <a:off x="2853791" y="992322"/>
              <a:ext cx="1490947" cy="23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원도급사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9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51" name="TextBox 160"/>
            <p:cNvSpPr txBox="1">
              <a:spLocks noChangeArrowheads="1"/>
            </p:cNvSpPr>
            <p:nvPr/>
          </p:nvSpPr>
          <p:spPr bwMode="auto">
            <a:xfrm>
              <a:off x="5086040" y="992322"/>
              <a:ext cx="1490947" cy="23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90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900" dirty="0" err="1" smtClean="0">
                  <a:latin typeface="산돌고딕B" pitchFamily="18" charset="-127"/>
                  <a:ea typeface="산돌고딕B" pitchFamily="18" charset="-127"/>
                </a:rPr>
                <a:t>하도급사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9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52" name="TextBox 160"/>
            <p:cNvSpPr txBox="1">
              <a:spLocks noChangeArrowheads="1"/>
            </p:cNvSpPr>
            <p:nvPr/>
          </p:nvSpPr>
          <p:spPr bwMode="auto">
            <a:xfrm>
              <a:off x="7081043" y="992322"/>
              <a:ext cx="2160240" cy="23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노무자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9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53" name="TextBox 160"/>
            <p:cNvSpPr txBox="1">
              <a:spLocks noChangeArrowheads="1"/>
            </p:cNvSpPr>
            <p:nvPr/>
          </p:nvSpPr>
          <p:spPr bwMode="auto">
            <a:xfrm>
              <a:off x="672331" y="992322"/>
              <a:ext cx="1490947" cy="23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발주기관 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900" dirty="0">
                <a:latin typeface="산돌고딕B" pitchFamily="18" charset="-127"/>
                <a:ea typeface="산돌고딕B" pitchFamily="18" charset="-127"/>
              </a:endParaRPr>
            </a:p>
          </p:txBody>
        </p:sp>
        <p:grpSp>
          <p:nvGrpSpPr>
            <p:cNvPr id="54" name="그룹 92"/>
            <p:cNvGrpSpPr/>
            <p:nvPr/>
          </p:nvGrpSpPr>
          <p:grpSpPr>
            <a:xfrm>
              <a:off x="878830" y="1365574"/>
              <a:ext cx="1048714" cy="1048718"/>
              <a:chOff x="3580029" y="8541924"/>
              <a:chExt cx="803571" cy="803573"/>
            </a:xfrm>
          </p:grpSpPr>
          <p:grpSp>
            <p:nvGrpSpPr>
              <p:cNvPr id="55" name="그룹 100"/>
              <p:cNvGrpSpPr/>
              <p:nvPr/>
            </p:nvGrpSpPr>
            <p:grpSpPr>
              <a:xfrm>
                <a:off x="3580029" y="8541924"/>
                <a:ext cx="803571" cy="803573"/>
                <a:chOff x="4016224" y="4821237"/>
                <a:chExt cx="636588" cy="636588"/>
              </a:xfrm>
            </p:grpSpPr>
            <p:pic>
              <p:nvPicPr>
                <p:cNvPr id="57" name="그림 319" descr="Untitled-1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016224" y="4821237"/>
                  <a:ext cx="636588" cy="6365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8" name="TextBox 57"/>
                <p:cNvSpPr txBox="1"/>
                <p:nvPr/>
              </p:nvSpPr>
              <p:spPr bwMode="auto">
                <a:xfrm>
                  <a:off x="4109451" y="5150559"/>
                  <a:ext cx="450160" cy="23350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ko-KR" altLang="en-US" sz="900" dirty="0" smtClean="0">
                      <a:latin typeface="산돌고딕B" pitchFamily="18" charset="-127"/>
                      <a:ea typeface="산돌고딕B" pitchFamily="18" charset="-127"/>
                    </a:rPr>
                    <a:t>선금</a:t>
                  </a:r>
                  <a:endParaRPr lang="en-US" altLang="ko-KR" sz="900" dirty="0" smtClean="0">
                    <a:latin typeface="산돌고딕B" pitchFamily="18" charset="-127"/>
                    <a:ea typeface="산돌고딕B" pitchFamily="18" charset="-127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 bwMode="auto">
                <a:xfrm>
                  <a:off x="4082826" y="4896364"/>
                  <a:ext cx="503402" cy="2023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en-US" altLang="ko-KR" sz="7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산돌고딕 M" pitchFamily="18" charset="-127"/>
                      <a:ea typeface="산돌고딕 M" pitchFamily="18" charset="-127"/>
                    </a:rPr>
                    <a:t>Case1.</a:t>
                  </a:r>
                </a:p>
              </p:txBody>
            </p:sp>
          </p:grpSp>
          <p:cxnSp>
            <p:nvCxnSpPr>
              <p:cNvPr id="56" name="직선 연결선 55"/>
              <p:cNvCxnSpPr/>
              <p:nvPr/>
            </p:nvCxnSpPr>
            <p:spPr>
              <a:xfrm>
                <a:off x="3654549" y="8840514"/>
                <a:ext cx="648072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그룹 92"/>
            <p:cNvGrpSpPr/>
            <p:nvPr/>
          </p:nvGrpSpPr>
          <p:grpSpPr>
            <a:xfrm>
              <a:off x="798019" y="2575916"/>
              <a:ext cx="1210380" cy="1048718"/>
              <a:chOff x="3518109" y="8541923"/>
              <a:chExt cx="927447" cy="803573"/>
            </a:xfrm>
          </p:grpSpPr>
          <p:grpSp>
            <p:nvGrpSpPr>
              <p:cNvPr id="62" name="그룹 100"/>
              <p:cNvGrpSpPr/>
              <p:nvPr/>
            </p:nvGrpSpPr>
            <p:grpSpPr>
              <a:xfrm>
                <a:off x="3518109" y="8541923"/>
                <a:ext cx="927447" cy="803573"/>
                <a:chOff x="3967168" y="4821237"/>
                <a:chExt cx="734722" cy="636588"/>
              </a:xfrm>
            </p:grpSpPr>
            <p:pic>
              <p:nvPicPr>
                <p:cNvPr id="64" name="그림 319" descr="Untitled-1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016224" y="4821237"/>
                  <a:ext cx="636588" cy="6365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5" name="TextBox 64"/>
                <p:cNvSpPr txBox="1"/>
                <p:nvPr/>
              </p:nvSpPr>
              <p:spPr bwMode="auto">
                <a:xfrm>
                  <a:off x="3967168" y="5032909"/>
                  <a:ext cx="734722" cy="373605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ko-KR" altLang="en-US" sz="900" dirty="0" smtClean="0">
                      <a:latin typeface="산돌고딕B" pitchFamily="18" charset="-127"/>
                      <a:ea typeface="산돌고딕B" pitchFamily="18" charset="-127"/>
                    </a:rPr>
                    <a:t>기성</a:t>
                  </a:r>
                  <a:r>
                    <a:rPr lang="en-US" altLang="ko-KR" sz="900" dirty="0" smtClean="0">
                      <a:latin typeface="산돌고딕B" pitchFamily="18" charset="-127"/>
                      <a:ea typeface="산돌고딕B" pitchFamily="18" charset="-127"/>
                    </a:rPr>
                    <a:t>/</a:t>
                  </a:r>
                  <a:r>
                    <a:rPr lang="ko-KR" altLang="en-US" sz="900" dirty="0" smtClean="0">
                      <a:latin typeface="산돌고딕B" pitchFamily="18" charset="-127"/>
                      <a:ea typeface="산돌고딕B" pitchFamily="18" charset="-127"/>
                    </a:rPr>
                    <a:t>준공</a:t>
                  </a:r>
                  <a:endParaRPr lang="en-US" altLang="ko-KR" sz="900" dirty="0" smtClean="0">
                    <a:latin typeface="산돌고딕B" pitchFamily="18" charset="-127"/>
                    <a:ea typeface="산돌고딕B" pitchFamily="18" charset="-127"/>
                  </a:endParaRPr>
                </a:p>
                <a:p>
                  <a:pPr algn="ctr">
                    <a:defRPr/>
                  </a:pPr>
                  <a:r>
                    <a:rPr lang="ko-KR" altLang="en-US" sz="900" dirty="0" smtClean="0">
                      <a:latin typeface="산돌고딕B" pitchFamily="18" charset="-127"/>
                      <a:ea typeface="산돌고딕B" pitchFamily="18" charset="-127"/>
                    </a:rPr>
                    <a:t>자재장비</a:t>
                  </a:r>
                  <a:endParaRPr lang="en-US" altLang="ko-KR" sz="900" dirty="0" smtClean="0">
                    <a:latin typeface="산돌고딕B" pitchFamily="18" charset="-127"/>
                    <a:ea typeface="산돌고딕B" pitchFamily="18" charset="-127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 bwMode="auto">
                <a:xfrm>
                  <a:off x="4082824" y="4896365"/>
                  <a:ext cx="503402" cy="2023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en-US" altLang="ko-KR" sz="7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산돌고딕 M" pitchFamily="18" charset="-127"/>
                      <a:ea typeface="산돌고딕 M" pitchFamily="18" charset="-127"/>
                    </a:rPr>
                    <a:t>Case2.</a:t>
                  </a:r>
                </a:p>
              </p:txBody>
            </p:sp>
          </p:grpSp>
          <p:cxnSp>
            <p:nvCxnSpPr>
              <p:cNvPr id="63" name="직선 연결선 62"/>
              <p:cNvCxnSpPr/>
              <p:nvPr/>
            </p:nvCxnSpPr>
            <p:spPr>
              <a:xfrm>
                <a:off x="3654549" y="8840514"/>
                <a:ext cx="648072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그룹 92"/>
            <p:cNvGrpSpPr/>
            <p:nvPr/>
          </p:nvGrpSpPr>
          <p:grpSpPr>
            <a:xfrm>
              <a:off x="878842" y="3800053"/>
              <a:ext cx="1048716" cy="1048718"/>
              <a:chOff x="3580036" y="8541924"/>
              <a:chExt cx="803572" cy="803573"/>
            </a:xfrm>
          </p:grpSpPr>
          <p:grpSp>
            <p:nvGrpSpPr>
              <p:cNvPr id="68" name="그룹 100"/>
              <p:cNvGrpSpPr/>
              <p:nvPr/>
            </p:nvGrpSpPr>
            <p:grpSpPr>
              <a:xfrm>
                <a:off x="3580036" y="8541924"/>
                <a:ext cx="803572" cy="803573"/>
                <a:chOff x="4016224" y="4821237"/>
                <a:chExt cx="636588" cy="636588"/>
              </a:xfrm>
            </p:grpSpPr>
            <p:pic>
              <p:nvPicPr>
                <p:cNvPr id="70" name="그림 319" descr="Untitled-1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016224" y="4821237"/>
                  <a:ext cx="636588" cy="6365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1" name="TextBox 70"/>
                <p:cNvSpPr txBox="1"/>
                <p:nvPr/>
              </p:nvSpPr>
              <p:spPr bwMode="auto">
                <a:xfrm>
                  <a:off x="4049775" y="5139568"/>
                  <a:ext cx="569493" cy="23350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ko-KR" altLang="en-US" sz="900" dirty="0" err="1" smtClean="0">
                      <a:latin typeface="산돌고딕B" pitchFamily="18" charset="-127"/>
                      <a:ea typeface="산돌고딕B" pitchFamily="18" charset="-127"/>
                    </a:rPr>
                    <a:t>노무비</a:t>
                  </a:r>
                  <a:endParaRPr lang="en-US" altLang="ko-KR" sz="900" dirty="0" smtClean="0">
                    <a:latin typeface="산돌고딕B" pitchFamily="18" charset="-127"/>
                    <a:ea typeface="산돌고딕B" pitchFamily="18" charset="-127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 bwMode="auto">
                <a:xfrm>
                  <a:off x="4082819" y="4896364"/>
                  <a:ext cx="503401" cy="2023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threePt" dir="t"/>
                  </a:scene3d>
                  <a:sp3d>
                    <a:bevelT w="1270"/>
                  </a:sp3d>
                </a:bodyPr>
                <a:lstStyle/>
                <a:p>
                  <a:pPr algn="ctr">
                    <a:defRPr/>
                  </a:pPr>
                  <a:r>
                    <a:rPr lang="en-US" altLang="ko-KR" sz="7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산돌고딕 M" pitchFamily="18" charset="-127"/>
                      <a:ea typeface="산돌고딕 M" pitchFamily="18" charset="-127"/>
                    </a:rPr>
                    <a:t>Case3.</a:t>
                  </a:r>
                </a:p>
              </p:txBody>
            </p:sp>
          </p:grpSp>
          <p:cxnSp>
            <p:nvCxnSpPr>
              <p:cNvPr id="69" name="직선 연결선 68"/>
              <p:cNvCxnSpPr/>
              <p:nvPr/>
            </p:nvCxnSpPr>
            <p:spPr>
              <a:xfrm>
                <a:off x="3654549" y="8840514"/>
                <a:ext cx="648072" cy="0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직선 화살표 연결선 321"/>
            <p:cNvCxnSpPr>
              <a:stCxn id="87" idx="3"/>
              <a:endCxn id="74" idx="1"/>
            </p:cNvCxnSpPr>
            <p:nvPr/>
          </p:nvCxnSpPr>
          <p:spPr>
            <a:xfrm>
              <a:off x="1905992" y="1813733"/>
              <a:ext cx="1070595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4" name="직사각형 73"/>
            <p:cNvSpPr/>
            <p:nvPr/>
          </p:nvSpPr>
          <p:spPr bwMode="auto">
            <a:xfrm>
              <a:off x="2976587" y="1741725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75" name="직선 화살표 연결선 321"/>
            <p:cNvCxnSpPr>
              <a:stCxn id="40" idx="2"/>
              <a:endCxn id="41" idx="0"/>
            </p:cNvCxnSpPr>
            <p:nvPr/>
          </p:nvCxnSpPr>
          <p:spPr>
            <a:xfrm>
              <a:off x="3647958" y="2195713"/>
              <a:ext cx="0" cy="321232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76" name="직선 화살표 연결선 321"/>
            <p:cNvCxnSpPr>
              <a:stCxn id="41" idx="3"/>
              <a:endCxn id="46" idx="1"/>
            </p:cNvCxnSpPr>
            <p:nvPr/>
          </p:nvCxnSpPr>
          <p:spPr>
            <a:xfrm>
              <a:off x="4319329" y="2752558"/>
              <a:ext cx="925510" cy="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77" name="직선 화살표 연결선 321"/>
            <p:cNvCxnSpPr>
              <a:stCxn id="64" idx="3"/>
              <a:endCxn id="78" idx="1"/>
            </p:cNvCxnSpPr>
            <p:nvPr/>
          </p:nvCxnSpPr>
          <p:spPr>
            <a:xfrm flipV="1">
              <a:off x="1927544" y="1952228"/>
              <a:ext cx="1049043" cy="114804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sp>
          <p:nvSpPr>
            <p:cNvPr id="78" name="직사각형 77"/>
            <p:cNvSpPr/>
            <p:nvPr/>
          </p:nvSpPr>
          <p:spPr bwMode="auto">
            <a:xfrm>
              <a:off x="2976587" y="1880220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79" name="직사각형 78"/>
            <p:cNvSpPr/>
            <p:nvPr/>
          </p:nvSpPr>
          <p:spPr bwMode="auto">
            <a:xfrm>
              <a:off x="4175313" y="1880220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0" name="직사각형 79"/>
            <p:cNvSpPr/>
            <p:nvPr/>
          </p:nvSpPr>
          <p:spPr bwMode="auto">
            <a:xfrm>
              <a:off x="5244839" y="1880220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81" name="직선 화살표 연결선 321"/>
            <p:cNvCxnSpPr>
              <a:stCxn id="79" idx="3"/>
              <a:endCxn id="80" idx="1"/>
            </p:cNvCxnSpPr>
            <p:nvPr/>
          </p:nvCxnSpPr>
          <p:spPr>
            <a:xfrm>
              <a:off x="4319329" y="1952228"/>
              <a:ext cx="925510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sp>
          <p:nvSpPr>
            <p:cNvPr id="82" name="직사각형 81"/>
            <p:cNvSpPr/>
            <p:nvPr/>
          </p:nvSpPr>
          <p:spPr bwMode="auto">
            <a:xfrm>
              <a:off x="6443565" y="1880220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3" name="직사각형 82"/>
            <p:cNvSpPr/>
            <p:nvPr/>
          </p:nvSpPr>
          <p:spPr bwMode="auto">
            <a:xfrm>
              <a:off x="6443565" y="4347542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4" name="직사각형 83"/>
            <p:cNvSpPr/>
            <p:nvPr/>
          </p:nvSpPr>
          <p:spPr bwMode="auto">
            <a:xfrm>
              <a:off x="6443565" y="4194001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85" name="직선 화살표 연결선 321"/>
            <p:cNvCxnSpPr>
              <a:stCxn id="70" idx="3"/>
              <a:endCxn id="86" idx="1"/>
            </p:cNvCxnSpPr>
            <p:nvPr/>
          </p:nvCxnSpPr>
          <p:spPr>
            <a:xfrm flipV="1">
              <a:off x="1927544" y="2100436"/>
              <a:ext cx="1049043" cy="2223976"/>
            </a:xfrm>
            <a:prstGeom prst="bentConnector3">
              <a:avLst>
                <a:gd name="adj1" fmla="val 69975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sp>
          <p:nvSpPr>
            <p:cNvPr id="86" name="직사각형 85"/>
            <p:cNvSpPr/>
            <p:nvPr/>
          </p:nvSpPr>
          <p:spPr bwMode="auto">
            <a:xfrm>
              <a:off x="2976587" y="2028428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7" name="직사각형 86"/>
            <p:cNvSpPr/>
            <p:nvPr/>
          </p:nvSpPr>
          <p:spPr bwMode="auto">
            <a:xfrm>
              <a:off x="1761976" y="1741725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8" name="직사각형 87"/>
            <p:cNvSpPr/>
            <p:nvPr/>
          </p:nvSpPr>
          <p:spPr bwMode="auto">
            <a:xfrm>
              <a:off x="4175313" y="2028428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89" name="직사각형 88"/>
            <p:cNvSpPr/>
            <p:nvPr/>
          </p:nvSpPr>
          <p:spPr bwMode="auto">
            <a:xfrm>
              <a:off x="4175313" y="3368005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90" name="직선 화살표 연결선 321"/>
            <p:cNvCxnSpPr>
              <a:stCxn id="88" idx="3"/>
              <a:endCxn id="89" idx="3"/>
            </p:cNvCxnSpPr>
            <p:nvPr/>
          </p:nvCxnSpPr>
          <p:spPr>
            <a:xfrm>
              <a:off x="4319329" y="2100436"/>
              <a:ext cx="12700" cy="1339577"/>
            </a:xfrm>
            <a:prstGeom prst="curvedConnector3">
              <a:avLst>
                <a:gd name="adj1" fmla="val 1800000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직선 화살표 연결선 321"/>
            <p:cNvCxnSpPr>
              <a:stCxn id="42" idx="3"/>
              <a:endCxn id="47" idx="1"/>
            </p:cNvCxnSpPr>
            <p:nvPr/>
          </p:nvCxnSpPr>
          <p:spPr>
            <a:xfrm>
              <a:off x="4319329" y="3545017"/>
              <a:ext cx="925510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cxnSp>
          <p:nvCxnSpPr>
            <p:cNvPr id="92" name="직선 화살표 연결선 321"/>
            <p:cNvCxnSpPr>
              <a:stCxn id="47" idx="3"/>
              <a:endCxn id="49" idx="2"/>
            </p:cNvCxnSpPr>
            <p:nvPr/>
          </p:nvCxnSpPr>
          <p:spPr>
            <a:xfrm flipV="1">
              <a:off x="6587581" y="2195713"/>
              <a:ext cx="1596881" cy="1349304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sp>
          <p:nvSpPr>
            <p:cNvPr id="93" name="직사각형 92"/>
            <p:cNvSpPr/>
            <p:nvPr/>
          </p:nvSpPr>
          <p:spPr bwMode="auto">
            <a:xfrm>
              <a:off x="4188848" y="4219468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94" name="직사각형 93"/>
            <p:cNvSpPr/>
            <p:nvPr/>
          </p:nvSpPr>
          <p:spPr bwMode="auto">
            <a:xfrm>
              <a:off x="4152465" y="4376117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8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95" name="TextBox 160"/>
            <p:cNvSpPr txBox="1">
              <a:spLocks noChangeArrowheads="1"/>
            </p:cNvSpPr>
            <p:nvPr/>
          </p:nvSpPr>
          <p:spPr bwMode="auto">
            <a:xfrm>
              <a:off x="888355" y="5096197"/>
              <a:ext cx="5544616" cy="23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>
                <a:defRPr/>
              </a:pP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※ 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일반계좌 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: 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원</a:t>
              </a:r>
              <a:r>
                <a:rPr lang="en-US" altLang="ko-KR" sz="900" dirty="0" smtClean="0"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900" dirty="0" err="1" smtClean="0">
                  <a:latin typeface="산돌고딕B" pitchFamily="18" charset="-127"/>
                  <a:ea typeface="산돌고딕B" pitchFamily="18" charset="-127"/>
                </a:rPr>
                <a:t>하도급사는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 </a:t>
              </a:r>
              <a:r>
                <a:rPr lang="ko-KR" altLang="en-US" sz="900" dirty="0" err="1" smtClean="0">
                  <a:latin typeface="산돌고딕B" pitchFamily="18" charset="-127"/>
                  <a:ea typeface="산돌고딕B" pitchFamily="18" charset="-127"/>
                </a:rPr>
                <a:t>자기몫을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 일반계좌 </a:t>
              </a:r>
              <a:r>
                <a:rPr lang="ko-KR" altLang="en-US" sz="900" dirty="0" err="1" smtClean="0">
                  <a:latin typeface="산돌고딕B" pitchFamily="18" charset="-127"/>
                  <a:ea typeface="산돌고딕B" pitchFamily="18" charset="-127"/>
                </a:rPr>
                <a:t>이체후</a:t>
              </a:r>
              <a:r>
                <a:rPr lang="ko-KR" altLang="en-US" sz="900" dirty="0" smtClean="0">
                  <a:latin typeface="산돌고딕B" pitchFamily="18" charset="-127"/>
                  <a:ea typeface="산돌고딕B" pitchFamily="18" charset="-127"/>
                </a:rPr>
                <a:t> 인출</a:t>
              </a:r>
              <a:endParaRPr lang="ko-KR" altLang="en-US" sz="900" dirty="0"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97" name="직사각형 96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원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·</a:t>
            </a:r>
            <a:r>
              <a:rPr lang="ko-KR" altLang="en-US" kern="0" dirty="0" err="1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하도급사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계좌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의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대금 흐름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계좌운용 방법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pic>
        <p:nvPicPr>
          <p:cNvPr id="100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951" y="3868399"/>
            <a:ext cx="5389200" cy="93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직사각형 100"/>
          <p:cNvSpPr/>
          <p:nvPr/>
        </p:nvSpPr>
        <p:spPr bwMode="auto">
          <a:xfrm>
            <a:off x="168151" y="3872607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원도급사의 </a:t>
            </a:r>
            <a:r>
              <a:rPr lang="ko-KR" altLang="en-US" kern="0" dirty="0" err="1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선지급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처리 절차 </a:t>
            </a:r>
          </a:p>
        </p:txBody>
      </p:sp>
      <p:grpSp>
        <p:nvGrpSpPr>
          <p:cNvPr id="37" name="그룹 36"/>
          <p:cNvGrpSpPr/>
          <p:nvPr/>
        </p:nvGrpSpPr>
        <p:grpSpPr>
          <a:xfrm>
            <a:off x="240159" y="4448671"/>
            <a:ext cx="4896544" cy="2160240"/>
            <a:chOff x="560388" y="1694984"/>
            <a:chExt cx="8966760" cy="4129367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560388" y="1694984"/>
              <a:ext cx="8966760" cy="4129367"/>
            </a:xfrm>
            <a:prstGeom prst="roundRect">
              <a:avLst>
                <a:gd name="adj" fmla="val 6710"/>
              </a:avLst>
            </a:prstGeom>
            <a:solidFill>
              <a:schemeClr val="bg1">
                <a:lumMod val="95000"/>
              </a:schemeClr>
            </a:solidFill>
            <a:ln w="952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latin typeface="산돌고딕B" pitchFamily="18" charset="-127"/>
                <a:ea typeface="산돌고딕B" pitchFamily="18" charset="-127"/>
              </a:endParaRPr>
            </a:p>
          </p:txBody>
        </p:sp>
        <p:grpSp>
          <p:nvGrpSpPr>
            <p:cNvPr id="4" name="그룹 28"/>
            <p:cNvGrpSpPr/>
            <p:nvPr/>
          </p:nvGrpSpPr>
          <p:grpSpPr>
            <a:xfrm>
              <a:off x="4808984" y="2505562"/>
              <a:ext cx="1342742" cy="2848604"/>
              <a:chOff x="2654478" y="4736976"/>
              <a:chExt cx="576064" cy="870590"/>
            </a:xfrm>
          </p:grpSpPr>
          <p:sp>
            <p:nvSpPr>
              <p:cNvPr id="5" name="모서리가 둥근 직사각형 4"/>
              <p:cNvSpPr/>
              <p:nvPr/>
            </p:nvSpPr>
            <p:spPr bwMode="auto">
              <a:xfrm>
                <a:off x="2654478" y="4736976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800" kern="0" dirty="0" smtClea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산돌고딕B" pitchFamily="18" charset="-127"/>
                    <a:ea typeface="산돌고딕B" pitchFamily="18" charset="-127"/>
                  </a:rPr>
                  <a:t>고</a:t>
                </a:r>
                <a:r>
                  <a:rPr kumimoji="0" lang="ko-KR" altLang="en-US" sz="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정계좌</a:t>
                </a: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6" name="모서리가 둥근 직사각형 5"/>
              <p:cNvSpPr/>
              <p:nvPr/>
            </p:nvSpPr>
            <p:spPr bwMode="auto">
              <a:xfrm>
                <a:off x="2654478" y="4979167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선금관리계좌</a:t>
                </a: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7" name="모서리가 둥근 직사각형 6"/>
              <p:cNvSpPr/>
              <p:nvPr/>
            </p:nvSpPr>
            <p:spPr bwMode="auto">
              <a:xfrm>
                <a:off x="2654478" y="5221358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800" kern="0" noProof="0" dirty="0" smtClea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산돌고딕B" pitchFamily="18" charset="-127"/>
                    <a:ea typeface="산돌고딕B" pitchFamily="18" charset="-127"/>
                  </a:rPr>
                  <a:t>일반</a:t>
                </a:r>
                <a:r>
                  <a:rPr kumimoji="0" lang="ko-KR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계좌</a:t>
                </a: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8" name="모서리가 둥근 직사각형 7"/>
              <p:cNvSpPr/>
              <p:nvPr/>
            </p:nvSpPr>
            <p:spPr bwMode="auto">
              <a:xfrm>
                <a:off x="2654478" y="5463550"/>
                <a:ext cx="576064" cy="144016"/>
              </a:xfrm>
              <a:prstGeom prst="roundRect">
                <a:avLst>
                  <a:gd name="adj" fmla="val 11549"/>
                </a:avLst>
              </a:prstGeom>
              <a:solidFill>
                <a:schemeClr val="bg1"/>
              </a:solidFill>
              <a:ln w="635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50800">
                  <a:prstClr val="black">
                    <a:alpha val="6000"/>
                  </a:prstClr>
                </a:innerShdw>
              </a:effectLst>
            </p:spPr>
            <p:txBody>
              <a:bodyPr lIns="0" tIns="0" rIns="0" bIns="0" anchor="ctr">
                <a:scene3d>
                  <a:camera prst="orthographicFront"/>
                  <a:lightRig rig="threePt" dir="t"/>
                </a:scene3d>
                <a:sp3d>
                  <a:bevelT w="127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1330325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800" kern="0" dirty="0" err="1" smtClean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산돌고딕B" pitchFamily="18" charset="-127"/>
                    <a:ea typeface="산돌고딕B" pitchFamily="18" charset="-127"/>
                  </a:rPr>
                  <a:t>노무비</a:t>
                </a:r>
                <a:r>
                  <a:rPr kumimoji="0" lang="ko-KR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산돌고딕B" pitchFamily="18" charset="-127"/>
                    <a:ea typeface="산돌고딕B" pitchFamily="18" charset="-127"/>
                  </a:rPr>
                  <a:t>계좌</a:t>
                </a: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9" name="모서리가 둥근 직사각형 8"/>
            <p:cNvSpPr/>
            <p:nvPr/>
          </p:nvSpPr>
          <p:spPr bwMode="auto">
            <a:xfrm>
              <a:off x="7545288" y="2505562"/>
              <a:ext cx="1342742" cy="47122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일반계좌</a:t>
              </a:r>
              <a:endParaRPr kumimoji="0" lang="ko-KR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" name="TextBox 160"/>
            <p:cNvSpPr txBox="1">
              <a:spLocks noChangeArrowheads="1"/>
            </p:cNvSpPr>
            <p:nvPr/>
          </p:nvSpPr>
          <p:spPr bwMode="auto">
            <a:xfrm>
              <a:off x="1661853" y="1917411"/>
              <a:ext cx="1490946" cy="235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8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800" dirty="0" smtClean="0">
                  <a:latin typeface="산돌고딕B" pitchFamily="18" charset="-127"/>
                  <a:ea typeface="산돌고딕B" pitchFamily="18" charset="-127"/>
                </a:rPr>
                <a:t>원도급사</a:t>
              </a:r>
              <a:r>
                <a:rPr lang="en-US" altLang="ko-KR" sz="8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8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1" name="TextBox 160"/>
            <p:cNvSpPr txBox="1">
              <a:spLocks noChangeArrowheads="1"/>
            </p:cNvSpPr>
            <p:nvPr/>
          </p:nvSpPr>
          <p:spPr bwMode="auto">
            <a:xfrm>
              <a:off x="4614180" y="1917411"/>
              <a:ext cx="1490946" cy="235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80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800" dirty="0" err="1" smtClean="0">
                  <a:latin typeface="산돌고딕B" pitchFamily="18" charset="-127"/>
                  <a:ea typeface="산돌고딕B" pitchFamily="18" charset="-127"/>
                </a:rPr>
                <a:t>하도급사</a:t>
              </a:r>
              <a:r>
                <a:rPr lang="en-US" altLang="ko-KR" sz="8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8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2" name="TextBox 160"/>
            <p:cNvSpPr txBox="1">
              <a:spLocks noChangeArrowheads="1"/>
            </p:cNvSpPr>
            <p:nvPr/>
          </p:nvSpPr>
          <p:spPr bwMode="auto">
            <a:xfrm>
              <a:off x="7041232" y="1917411"/>
              <a:ext cx="2160240" cy="235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8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800" dirty="0" smtClean="0">
                  <a:latin typeface="산돌고딕B" pitchFamily="18" charset="-127"/>
                  <a:ea typeface="산돌고딕B" pitchFamily="18" charset="-127"/>
                </a:rPr>
                <a:t>노무자</a:t>
              </a:r>
              <a:r>
                <a:rPr lang="en-US" altLang="ko-KR" sz="8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8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 bwMode="auto">
            <a:xfrm>
              <a:off x="4808984" y="2661295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 bwMode="auto">
            <a:xfrm>
              <a:off x="6007710" y="2661295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 bwMode="auto">
            <a:xfrm>
              <a:off x="8337376" y="2841061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 bwMode="auto">
            <a:xfrm>
              <a:off x="6007710" y="4975076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17" name="직선 화살표 연결선 321"/>
            <p:cNvCxnSpPr>
              <a:stCxn id="8" idx="3"/>
            </p:cNvCxnSpPr>
            <p:nvPr/>
          </p:nvCxnSpPr>
          <p:spPr>
            <a:xfrm flipV="1">
              <a:off x="6151726" y="2996952"/>
              <a:ext cx="1897618" cy="2121601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cxnSp>
          <p:nvCxnSpPr>
            <p:cNvPr id="18" name="직선 화살표 연결선 321"/>
            <p:cNvCxnSpPr>
              <a:stCxn id="5" idx="3"/>
              <a:endCxn id="7" idx="3"/>
            </p:cNvCxnSpPr>
            <p:nvPr/>
          </p:nvCxnSpPr>
          <p:spPr>
            <a:xfrm>
              <a:off x="6151726" y="2741175"/>
              <a:ext cx="12700" cy="1584917"/>
            </a:xfrm>
            <a:prstGeom prst="curvedConnector3">
              <a:avLst>
                <a:gd name="adj1" fmla="val 5259742"/>
              </a:avLst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cxnSp>
          <p:nvCxnSpPr>
            <p:cNvPr id="19" name="직선 화살표 연결선 321"/>
            <p:cNvCxnSpPr>
              <a:stCxn id="6" idx="3"/>
              <a:endCxn id="7" idx="3"/>
            </p:cNvCxnSpPr>
            <p:nvPr/>
          </p:nvCxnSpPr>
          <p:spPr>
            <a:xfrm>
              <a:off x="6151726" y="3533633"/>
              <a:ext cx="12700" cy="792459"/>
            </a:xfrm>
            <a:prstGeom prst="curvedConnector3">
              <a:avLst>
                <a:gd name="adj1" fmla="val 1800000"/>
              </a:avLst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0" name="직사각형 19"/>
            <p:cNvSpPr/>
            <p:nvPr/>
          </p:nvSpPr>
          <p:spPr bwMode="auto">
            <a:xfrm>
              <a:off x="2901073" y="2661472"/>
              <a:ext cx="100247" cy="100247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6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 bwMode="auto">
            <a:xfrm>
              <a:off x="4283388" y="2757875"/>
              <a:ext cx="100247" cy="100247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6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 bwMode="auto">
            <a:xfrm>
              <a:off x="2901073" y="2861040"/>
              <a:ext cx="100247" cy="100247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6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grpSp>
          <p:nvGrpSpPr>
            <p:cNvPr id="23" name="그룹 452"/>
            <p:cNvGrpSpPr/>
            <p:nvPr/>
          </p:nvGrpSpPr>
          <p:grpSpPr>
            <a:xfrm>
              <a:off x="1640632" y="2960569"/>
              <a:ext cx="1564722" cy="1152128"/>
              <a:chOff x="13089902" y="116632"/>
              <a:chExt cx="1080120" cy="648072"/>
            </a:xfrm>
          </p:grpSpPr>
          <p:grpSp>
            <p:nvGrpSpPr>
              <p:cNvPr id="24" name="그룹 41"/>
              <p:cNvGrpSpPr/>
              <p:nvPr/>
            </p:nvGrpSpPr>
            <p:grpSpPr>
              <a:xfrm>
                <a:off x="13089902" y="116632"/>
                <a:ext cx="1080120" cy="648072"/>
                <a:chOff x="5183979" y="4088904"/>
                <a:chExt cx="1116012" cy="1116013"/>
              </a:xfrm>
            </p:grpSpPr>
            <p:sp>
              <p:nvSpPr>
                <p:cNvPr id="26" name="Rectangle 78"/>
                <p:cNvSpPr>
                  <a:spLocks noChangeArrowheads="1"/>
                </p:cNvSpPr>
                <p:nvPr/>
              </p:nvSpPr>
              <p:spPr bwMode="auto">
                <a:xfrm>
                  <a:off x="5183979" y="4088904"/>
                  <a:ext cx="1116012" cy="1116013"/>
                </a:xfrm>
                <a:prstGeom prst="roundRect">
                  <a:avLst/>
                </a:prstGeom>
                <a:gradFill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22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339725" indent="-339725" algn="ctr" defTabSz="1042988" latinLnBrk="0">
                    <a:spcBef>
                      <a:spcPts val="300"/>
                    </a:spcBef>
                    <a:buClr>
                      <a:srgbClr val="292929"/>
                    </a:buClr>
                    <a:buSzPct val="100000"/>
                    <a:tabLst>
                      <a:tab pos="5648325" algn="l"/>
                    </a:tabLst>
                    <a:defRPr/>
                  </a:pPr>
                  <a:endParaRPr kumimoji="0" lang="en-US" altLang="ko-KR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</p:txBody>
            </p:sp>
            <p:sp>
              <p:nvSpPr>
                <p:cNvPr id="27" name="Rectangle 78"/>
                <p:cNvSpPr>
                  <a:spLocks noChangeArrowheads="1"/>
                </p:cNvSpPr>
                <p:nvPr/>
              </p:nvSpPr>
              <p:spPr bwMode="auto">
                <a:xfrm>
                  <a:off x="5237972" y="4179393"/>
                  <a:ext cx="1008027" cy="935038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 defTabSz="1042988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5648325" algn="l"/>
                    </a:tabLst>
                    <a:defRPr/>
                  </a:pPr>
                  <a:endParaRPr kumimoji="0" lang="en-US" altLang="ko-KR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  <a:p>
                  <a:pPr algn="ctr" defTabSz="1042988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5648325" algn="l"/>
                    </a:tabLst>
                    <a:defRPr/>
                  </a:pPr>
                  <a:endParaRPr kumimoji="0" lang="en-US" altLang="ko-KR" sz="7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 bwMode="auto">
              <a:xfrm>
                <a:off x="13130416" y="148900"/>
                <a:ext cx="1008112" cy="595679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en-US" altLang="ko-KR" sz="900" dirty="0" smtClean="0">
                    <a:solidFill>
                      <a:schemeClr val="accent2"/>
                    </a:solidFill>
                    <a:latin typeface="산돌고딕B" pitchFamily="18" charset="-127"/>
                    <a:ea typeface="산돌고딕B" pitchFamily="18" charset="-127"/>
                  </a:rPr>
                  <a:t>[</a:t>
                </a:r>
                <a:r>
                  <a:rPr lang="ko-KR" altLang="en-US" sz="900" dirty="0" smtClean="0">
                    <a:solidFill>
                      <a:schemeClr val="accent2"/>
                    </a:solidFill>
                    <a:latin typeface="산돌고딕B" pitchFamily="18" charset="-127"/>
                    <a:ea typeface="산돌고딕B" pitchFamily="18" charset="-127"/>
                  </a:rPr>
                  <a:t> 일반 계좌</a:t>
                </a:r>
                <a:r>
                  <a:rPr lang="en-US" altLang="ko-KR" sz="900" dirty="0" smtClean="0">
                    <a:solidFill>
                      <a:schemeClr val="accent2"/>
                    </a:solidFill>
                    <a:latin typeface="산돌고딕B" pitchFamily="18" charset="-127"/>
                    <a:ea typeface="산돌고딕B" pitchFamily="18" charset="-127"/>
                  </a:rPr>
                  <a:t>]</a:t>
                </a:r>
              </a:p>
              <a:p>
                <a:pPr algn="ctr">
                  <a:defRPr/>
                </a:pPr>
                <a:r>
                  <a:rPr lang="ko-KR" altLang="en-US" sz="700" dirty="0" smtClean="0">
                    <a:latin typeface="산돌고딕B" pitchFamily="18" charset="-127"/>
                    <a:ea typeface="산돌고딕B" pitchFamily="18" charset="-127"/>
                  </a:rPr>
                  <a:t>기성</a:t>
                </a:r>
                <a:r>
                  <a:rPr lang="en-US" altLang="ko-KR" sz="700" dirty="0" smtClean="0">
                    <a:latin typeface="산돌고딕B" pitchFamily="18" charset="-127"/>
                    <a:ea typeface="산돌고딕B" pitchFamily="18" charset="-127"/>
                  </a:rPr>
                  <a:t>/</a:t>
                </a:r>
                <a:r>
                  <a:rPr lang="ko-KR" altLang="en-US" sz="700" dirty="0" smtClean="0">
                    <a:latin typeface="산돌고딕B" pitchFamily="18" charset="-127"/>
                    <a:ea typeface="산돌고딕B" pitchFamily="18" charset="-127"/>
                  </a:rPr>
                  <a:t>준공 대금</a:t>
                </a:r>
                <a:r>
                  <a:rPr lang="en-US" altLang="ko-KR" sz="700" dirty="0" smtClean="0">
                    <a:latin typeface="산돌고딕B" pitchFamily="18" charset="-127"/>
                    <a:ea typeface="산돌고딕B" pitchFamily="18" charset="-127"/>
                  </a:rPr>
                  <a:t> </a:t>
                </a:r>
              </a:p>
              <a:p>
                <a:pPr algn="ctr">
                  <a:defRPr/>
                </a:pPr>
                <a:r>
                  <a:rPr lang="ko-KR" altLang="en-US" sz="700" dirty="0" smtClean="0">
                    <a:latin typeface="산돌고딕B" pitchFamily="18" charset="-127"/>
                    <a:ea typeface="산돌고딕B" pitchFamily="18" charset="-127"/>
                  </a:rPr>
                  <a:t>선금</a:t>
                </a:r>
                <a:r>
                  <a:rPr lang="en-US" altLang="ko-KR" sz="700" dirty="0" smtClean="0">
                    <a:latin typeface="산돌고딕B" pitchFamily="18" charset="-127"/>
                    <a:ea typeface="산돌고딕B" pitchFamily="18" charset="-127"/>
                  </a:rPr>
                  <a:t>, </a:t>
                </a:r>
                <a:r>
                  <a:rPr lang="ko-KR" altLang="en-US" sz="700" dirty="0" err="1" smtClean="0">
                    <a:latin typeface="산돌고딕B" pitchFamily="18" charset="-127"/>
                    <a:ea typeface="산돌고딕B" pitchFamily="18" charset="-127"/>
                  </a:rPr>
                  <a:t>노무비</a:t>
                </a:r>
                <a:r>
                  <a:rPr lang="en-US" altLang="ko-KR" sz="700" dirty="0" smtClean="0">
                    <a:latin typeface="산돌고딕B" pitchFamily="18" charset="-127"/>
                    <a:ea typeface="산돌고딕B" pitchFamily="18" charset="-127"/>
                  </a:rPr>
                  <a:t> </a:t>
                </a:r>
                <a:r>
                  <a:rPr lang="ko-KR" altLang="en-US" sz="700" dirty="0" smtClean="0">
                    <a:latin typeface="산돌고딕B" pitchFamily="18" charset="-127"/>
                    <a:ea typeface="산돌고딕B" pitchFamily="18" charset="-127"/>
                  </a:rPr>
                  <a:t>등 </a:t>
                </a:r>
                <a:endParaRPr lang="en-US" altLang="ko-KR" sz="700" dirty="0" smtClean="0">
                  <a:latin typeface="산돌고딕B" pitchFamily="18" charset="-127"/>
                  <a:ea typeface="산돌고딕B" pitchFamily="18" charset="-127"/>
                </a:endParaRPr>
              </a:p>
              <a:p>
                <a:pPr algn="ctr">
                  <a:defRPr/>
                </a:pPr>
                <a:r>
                  <a:rPr lang="ko-KR" altLang="en-US" sz="700" dirty="0" err="1" smtClean="0">
                    <a:solidFill>
                      <a:srgbClr val="C00000"/>
                    </a:solidFill>
                    <a:latin typeface="산돌고딕B" pitchFamily="18" charset="-127"/>
                    <a:ea typeface="산돌고딕B" pitchFamily="18" charset="-127"/>
                  </a:rPr>
                  <a:t>선지급</a:t>
                </a:r>
                <a:r>
                  <a:rPr lang="ko-KR" altLang="en-US" sz="700" dirty="0" smtClean="0">
                    <a:solidFill>
                      <a:srgbClr val="C00000"/>
                    </a:solidFill>
                    <a:latin typeface="산돌고딕B" pitchFamily="18" charset="-127"/>
                    <a:ea typeface="산돌고딕B" pitchFamily="18" charset="-127"/>
                  </a:rPr>
                  <a:t> 금액 입금</a:t>
                </a:r>
                <a:endParaRPr lang="en-US" altLang="ko-KR" sz="7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cxnSp>
          <p:nvCxnSpPr>
            <p:cNvPr id="28" name="직선 화살표 연결선 321"/>
            <p:cNvCxnSpPr>
              <a:endCxn id="13" idx="1"/>
            </p:cNvCxnSpPr>
            <p:nvPr/>
          </p:nvCxnSpPr>
          <p:spPr>
            <a:xfrm flipV="1">
              <a:off x="3224808" y="2733303"/>
              <a:ext cx="1584176" cy="623689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cxnSp>
          <p:nvCxnSpPr>
            <p:cNvPr id="29" name="직선 화살표 연결선 321"/>
            <p:cNvCxnSpPr>
              <a:stCxn id="26" idx="3"/>
              <a:endCxn id="6" idx="1"/>
            </p:cNvCxnSpPr>
            <p:nvPr/>
          </p:nvCxnSpPr>
          <p:spPr>
            <a:xfrm flipV="1">
              <a:off x="3205354" y="3533633"/>
              <a:ext cx="1603630" cy="3000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0" name="직선 화살표 연결선 321"/>
            <p:cNvCxnSpPr>
              <a:endCxn id="8" idx="1"/>
            </p:cNvCxnSpPr>
            <p:nvPr/>
          </p:nvCxnSpPr>
          <p:spPr>
            <a:xfrm>
              <a:off x="3224808" y="3717032"/>
              <a:ext cx="1584176" cy="1401521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cxnSp>
          <p:nvCxnSpPr>
            <p:cNvPr id="31" name="직선 화살표 연결선 321"/>
            <p:cNvCxnSpPr>
              <a:stCxn id="33" idx="3"/>
              <a:endCxn id="32" idx="1"/>
            </p:cNvCxnSpPr>
            <p:nvPr/>
          </p:nvCxnSpPr>
          <p:spPr>
            <a:xfrm>
              <a:off x="3224808" y="3861048"/>
              <a:ext cx="1584176" cy="1675773"/>
            </a:xfrm>
            <a:prstGeom prst="bentConnector3">
              <a:avLst>
                <a:gd name="adj1" fmla="val 26012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none" w="med" len="med"/>
            </a:ln>
          </p:spPr>
        </p:cxnSp>
        <p:sp>
          <p:nvSpPr>
            <p:cNvPr id="32" name="모서리가 둥근 직사각형 31"/>
            <p:cNvSpPr/>
            <p:nvPr/>
          </p:nvSpPr>
          <p:spPr bwMode="auto">
            <a:xfrm>
              <a:off x="4808984" y="5301208"/>
              <a:ext cx="45719" cy="471226"/>
            </a:xfrm>
            <a:prstGeom prst="roundRect">
              <a:avLst>
                <a:gd name="adj" fmla="val 11549"/>
              </a:avLst>
            </a:prstGeom>
            <a:noFill/>
            <a:ln w="6350" cap="flat" cmpd="sng" algn="ctr">
              <a:noFill/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 bwMode="auto">
            <a:xfrm>
              <a:off x="3080792" y="3789040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34" name="직선 화살표 연결선 321"/>
            <p:cNvCxnSpPr>
              <a:stCxn id="32" idx="3"/>
              <a:endCxn id="15" idx="2"/>
            </p:cNvCxnSpPr>
            <p:nvPr/>
          </p:nvCxnSpPr>
          <p:spPr>
            <a:xfrm flipV="1">
              <a:off x="4854703" y="2985077"/>
              <a:ext cx="3554681" cy="2551744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sp>
          <p:nvSpPr>
            <p:cNvPr id="35" name="직사각형 34"/>
            <p:cNvSpPr/>
            <p:nvPr/>
          </p:nvSpPr>
          <p:spPr bwMode="auto">
            <a:xfrm>
              <a:off x="6160110" y="5281017"/>
              <a:ext cx="144016" cy="144016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7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160"/>
          <p:cNvSpPr txBox="1">
            <a:spLocks noChangeArrowheads="1"/>
          </p:cNvSpPr>
          <p:nvPr/>
        </p:nvSpPr>
        <p:spPr bwMode="auto">
          <a:xfrm>
            <a:off x="312168" y="6104856"/>
            <a:ext cx="4752528" cy="49244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>
              <a:defRPr/>
            </a:pPr>
            <a:r>
              <a:rPr lang="en-US" altLang="ko-KR" sz="1600" dirty="0" smtClean="0">
                <a:latin typeface="산돌고딕B" pitchFamily="18" charset="-127"/>
                <a:ea typeface="산돌고딕B" pitchFamily="18" charset="-127"/>
              </a:rPr>
              <a:t> ※ 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원도급사는 일반계좌로</a:t>
            </a:r>
            <a:r>
              <a:rPr lang="ko-KR" altLang="en-US" sz="16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이체</a:t>
            </a:r>
            <a:r>
              <a:rPr lang="en-US" altLang="ko-KR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/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인출 하여 자금 활용 후</a:t>
            </a:r>
            <a:r>
              <a:rPr lang="ko-KR" altLang="en-US" sz="1600" dirty="0" smtClean="0">
                <a:latin typeface="산돌고딕B" pitchFamily="18" charset="-127"/>
                <a:ea typeface="산돌고딕B" pitchFamily="18" charset="-127"/>
              </a:rPr>
              <a:t> </a:t>
            </a:r>
            <a:endParaRPr lang="en-US" altLang="ko-KR" sz="16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defRPr/>
            </a:pPr>
            <a:r>
              <a:rPr lang="en-US" altLang="ko-KR" sz="1600" dirty="0" smtClean="0">
                <a:latin typeface="산돌고딕B" pitchFamily="18" charset="-127"/>
                <a:ea typeface="산돌고딕B" pitchFamily="18" charset="-127"/>
              </a:rPr>
              <a:t>     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하도급</a:t>
            </a:r>
            <a:r>
              <a:rPr lang="en-US" altLang="ko-KR" sz="11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노무자</a:t>
            </a:r>
            <a:r>
              <a:rPr lang="en-US" altLang="ko-KR" sz="1100" dirty="0" smtClean="0"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대금</a:t>
            </a:r>
            <a:r>
              <a:rPr lang="ko-KR" altLang="en-US" sz="16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이체 전 해당계좌에 </a:t>
            </a:r>
            <a:r>
              <a:rPr lang="ko-KR" altLang="en-US" sz="1200" dirty="0" err="1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입금</a:t>
            </a:r>
            <a:r>
              <a:rPr lang="ko-KR" altLang="en-US" sz="1100" dirty="0" err="1" smtClean="0">
                <a:latin typeface="산돌고딕B" pitchFamily="18" charset="-127"/>
                <a:ea typeface="산돌고딕B" pitchFamily="18" charset="-127"/>
              </a:rPr>
              <a:t>후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C00000"/>
                </a:solidFill>
                <a:latin typeface="산돌고딕B" pitchFamily="18" charset="-127"/>
                <a:ea typeface="산돌고딕B" pitchFamily="18" charset="-127"/>
              </a:rPr>
              <a:t>대금지급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처리</a:t>
            </a:r>
            <a:endParaRPr lang="ko-KR" altLang="en-US" sz="1600" dirty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09" name="타원 108"/>
          <p:cNvSpPr/>
          <p:nvPr/>
        </p:nvSpPr>
        <p:spPr bwMode="auto">
          <a:xfrm>
            <a:off x="3617698" y="6682945"/>
            <a:ext cx="188227" cy="157883"/>
          </a:xfrm>
          <a:prstGeom prst="ellipse">
            <a:avLst/>
          </a:prstGeom>
          <a:noFill/>
          <a:ln w="6350" algn="ctr">
            <a:noFill/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 algn="l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10" name="타원 109"/>
          <p:cNvSpPr/>
          <p:nvPr/>
        </p:nvSpPr>
        <p:spPr bwMode="auto">
          <a:xfrm>
            <a:off x="3617698" y="6896262"/>
            <a:ext cx="188227" cy="157883"/>
          </a:xfrm>
          <a:prstGeom prst="ellipse">
            <a:avLst/>
          </a:prstGeom>
          <a:noFill/>
          <a:ln w="6350" algn="ctr">
            <a:noFill/>
            <a:round/>
            <a:headEnd/>
            <a:tailEnd/>
          </a:ln>
        </p:spPr>
        <p:txBody>
          <a:bodyPr lIns="54000" tIns="35995" rIns="54000" bIns="45714" rtlCol="0" anchor="ctr"/>
          <a:lstStyle/>
          <a:p>
            <a:pPr algn="l"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q"/>
            </a:pPr>
            <a:endParaRPr kumimoji="1" lang="ko-KR" altLang="en-US" sz="1200" dirty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grpSp>
        <p:nvGrpSpPr>
          <p:cNvPr id="2" name="그룹 217"/>
          <p:cNvGrpSpPr/>
          <p:nvPr/>
        </p:nvGrpSpPr>
        <p:grpSpPr>
          <a:xfrm>
            <a:off x="322891" y="776265"/>
            <a:ext cx="4741804" cy="2088233"/>
            <a:chOff x="322891" y="776263"/>
            <a:chExt cx="4741804" cy="2088233"/>
          </a:xfrm>
        </p:grpSpPr>
        <p:sp>
          <p:nvSpPr>
            <p:cNvPr id="68" name="모서리가 둥근 직사각형 67"/>
            <p:cNvSpPr/>
            <p:nvPr/>
          </p:nvSpPr>
          <p:spPr bwMode="auto">
            <a:xfrm>
              <a:off x="719583" y="1357496"/>
              <a:ext cx="1176760" cy="441769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고정 계좌</a:t>
              </a: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기성</a:t>
              </a:r>
              <a:r>
                <a:rPr lang="en-US" altLang="ko-KR" sz="1100" dirty="0" smtClean="0"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준공 대금</a:t>
              </a:r>
              <a:endPara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69" name="모서리가 둥근 직사각형 68"/>
            <p:cNvSpPr/>
            <p:nvPr/>
          </p:nvSpPr>
          <p:spPr bwMode="auto">
            <a:xfrm>
              <a:off x="719583" y="1847707"/>
              <a:ext cx="1176760" cy="441769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선금관리 계좌</a:t>
              </a: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선금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75" name="모서리가 둥근 직사각형 74"/>
            <p:cNvSpPr/>
            <p:nvPr/>
          </p:nvSpPr>
          <p:spPr bwMode="auto">
            <a:xfrm>
              <a:off x="719583" y="2333165"/>
              <a:ext cx="1176760" cy="441769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err="1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노무비</a:t>
              </a:r>
              <a:r>
                <a:rPr lang="ko-KR" altLang="en-US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 계좌</a:t>
              </a: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err="1" smtClean="0">
                  <a:latin typeface="산돌고딕B" pitchFamily="18" charset="-127"/>
                  <a:ea typeface="산돌고딕B" pitchFamily="18" charset="-127"/>
                </a:rPr>
                <a:t>노무비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grpSp>
          <p:nvGrpSpPr>
            <p:cNvPr id="3" name="그룹 256"/>
            <p:cNvGrpSpPr/>
            <p:nvPr/>
          </p:nvGrpSpPr>
          <p:grpSpPr>
            <a:xfrm>
              <a:off x="322891" y="776263"/>
              <a:ext cx="2711833" cy="371598"/>
              <a:chOff x="560388" y="1196975"/>
              <a:chExt cx="3293542" cy="945319"/>
            </a:xfrm>
          </p:grpSpPr>
          <p:sp>
            <p:nvSpPr>
              <p:cNvPr id="120" name="갈매기형 수장 119"/>
              <p:cNvSpPr/>
              <p:nvPr/>
            </p:nvSpPr>
            <p:spPr>
              <a:xfrm>
                <a:off x="560388" y="1196975"/>
                <a:ext cx="3276097" cy="945319"/>
              </a:xfrm>
              <a:prstGeom prst="chevron">
                <a:avLst>
                  <a:gd name="adj" fmla="val 26701"/>
                </a:avLst>
              </a:prstGeom>
              <a:solidFill>
                <a:schemeClr val="accent3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21" name="평행 사변형 120"/>
              <p:cNvSpPr/>
              <p:nvPr/>
            </p:nvSpPr>
            <p:spPr>
              <a:xfrm flipV="1">
                <a:off x="566697" y="1196975"/>
                <a:ext cx="3287233" cy="474162"/>
              </a:xfrm>
              <a:prstGeom prst="parallelogram">
                <a:avLst>
                  <a:gd name="adj" fmla="val 48978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90" name="TextBox 160"/>
            <p:cNvSpPr txBox="1">
              <a:spLocks noChangeArrowheads="1"/>
            </p:cNvSpPr>
            <p:nvPr/>
          </p:nvSpPr>
          <p:spPr bwMode="auto">
            <a:xfrm>
              <a:off x="628475" y="868794"/>
              <a:ext cx="221469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1st. 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일반계좌로 인체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인출 후 활용</a:t>
              </a:r>
              <a:endParaRPr lang="ko-KR" altLang="en-US" sz="12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76" name="모서리가 둥근 직사각형 75"/>
            <p:cNvSpPr/>
            <p:nvPr/>
          </p:nvSpPr>
          <p:spPr bwMode="auto">
            <a:xfrm>
              <a:off x="3444371" y="1847707"/>
              <a:ext cx="1176760" cy="441769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lvl="0" algn="ctr" defTabSz="1330325" eaLnBrk="0" latinLnBrk="0" hangingPunct="0">
                <a:spcAft>
                  <a:spcPts val="300"/>
                </a:spcAft>
                <a:defRPr/>
              </a:pPr>
              <a:r>
                <a:rPr lang="en-US" altLang="ko-KR" sz="1200" kern="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kern="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일반계좌</a:t>
              </a:r>
              <a:r>
                <a:rPr lang="en-US" altLang="ko-KR" sz="1200" kern="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  <a:r>
                <a:rPr lang="ko-KR" altLang="en-US" sz="11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B" pitchFamily="18" charset="-127"/>
                  <a:ea typeface="산돌고딕B" pitchFamily="18" charset="-127"/>
                </a:rPr>
                <a:t>로</a:t>
              </a:r>
              <a:endParaRPr lang="en-US" altLang="ko-KR" sz="11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B" pitchFamily="18" charset="-127"/>
                <a:ea typeface="산돌고딕B" pitchFamily="18" charset="-127"/>
              </a:endParaRPr>
            </a:p>
            <a:p>
              <a:pPr lvl="0" algn="ctr" defTabSz="1330325" eaLnBrk="0" latinLnBrk="0" hangingPunct="0">
                <a:spcAft>
                  <a:spcPts val="300"/>
                </a:spcAft>
                <a:defRPr/>
              </a:pPr>
              <a:r>
                <a:rPr lang="ko-KR" altLang="en-US" sz="11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B" pitchFamily="18" charset="-127"/>
                  <a:ea typeface="산돌고딕B" pitchFamily="18" charset="-127"/>
                </a:rPr>
                <a:t>이체 후 </a:t>
              </a:r>
              <a:r>
                <a:rPr lang="ko-KR" altLang="en-US" sz="1100" kern="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인출</a:t>
              </a:r>
            </a:p>
          </p:txBody>
        </p:sp>
        <p:sp>
          <p:nvSpPr>
            <p:cNvPr id="92" name="타원 91"/>
            <p:cNvSpPr/>
            <p:nvPr/>
          </p:nvSpPr>
          <p:spPr bwMode="auto">
            <a:xfrm>
              <a:off x="3408511" y="1977281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93" name="타원 92"/>
            <p:cNvSpPr/>
            <p:nvPr/>
          </p:nvSpPr>
          <p:spPr bwMode="auto">
            <a:xfrm>
              <a:off x="3408511" y="1995787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94" name="타원 93"/>
            <p:cNvSpPr/>
            <p:nvPr/>
          </p:nvSpPr>
          <p:spPr bwMode="auto">
            <a:xfrm>
              <a:off x="3408511" y="2014005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2" name="직사각형 111"/>
            <p:cNvSpPr/>
            <p:nvPr/>
          </p:nvSpPr>
          <p:spPr bwMode="auto">
            <a:xfrm>
              <a:off x="371088" y="1244462"/>
              <a:ext cx="4693607" cy="1620034"/>
            </a:xfrm>
            <a:prstGeom prst="rect">
              <a:avLst/>
            </a:prstGeom>
            <a:noFill/>
            <a:ln w="76200" algn="ctr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158" name="직선 화살표 연결선 321"/>
            <p:cNvCxnSpPr>
              <a:stCxn id="68" idx="3"/>
              <a:endCxn id="92" idx="1"/>
            </p:cNvCxnSpPr>
            <p:nvPr/>
          </p:nvCxnSpPr>
          <p:spPr>
            <a:xfrm>
              <a:off x="1896343" y="1578381"/>
              <a:ext cx="1539733" cy="422021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cxnSp>
          <p:nvCxnSpPr>
            <p:cNvPr id="161" name="직선 화살표 연결선 321"/>
            <p:cNvCxnSpPr>
              <a:stCxn id="69" idx="3"/>
              <a:endCxn id="93" idx="2"/>
            </p:cNvCxnSpPr>
            <p:nvPr/>
          </p:nvCxnSpPr>
          <p:spPr>
            <a:xfrm>
              <a:off x="1896343" y="2068592"/>
              <a:ext cx="1512168" cy="6136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4" name="직선 화살표 연결선 321"/>
            <p:cNvCxnSpPr>
              <a:stCxn id="75" idx="3"/>
              <a:endCxn id="94" idx="3"/>
            </p:cNvCxnSpPr>
            <p:nvPr/>
          </p:nvCxnSpPr>
          <p:spPr>
            <a:xfrm flipV="1">
              <a:off x="1896343" y="2148766"/>
              <a:ext cx="1539733" cy="40528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" name="그룹 216"/>
          <p:cNvGrpSpPr/>
          <p:nvPr/>
        </p:nvGrpSpPr>
        <p:grpSpPr>
          <a:xfrm>
            <a:off x="240160" y="3044370"/>
            <a:ext cx="4824537" cy="2844461"/>
            <a:chOff x="240159" y="3008511"/>
            <a:chExt cx="4824537" cy="2844461"/>
          </a:xfrm>
        </p:grpSpPr>
        <p:sp>
          <p:nvSpPr>
            <p:cNvPr id="77" name="모서리가 둥근 직사각형 76"/>
            <p:cNvSpPr/>
            <p:nvPr/>
          </p:nvSpPr>
          <p:spPr bwMode="auto">
            <a:xfrm>
              <a:off x="3707660" y="5406469"/>
              <a:ext cx="1177200" cy="30248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일반계좌</a:t>
              </a:r>
              <a:endPara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78" name="TextBox 160"/>
            <p:cNvSpPr txBox="1">
              <a:spLocks noChangeArrowheads="1"/>
            </p:cNvSpPr>
            <p:nvPr/>
          </p:nvSpPr>
          <p:spPr bwMode="auto">
            <a:xfrm>
              <a:off x="3768551" y="3596194"/>
              <a:ext cx="108012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1200" dirty="0" err="1" smtClean="0">
                  <a:latin typeface="산돌고딕B" pitchFamily="18" charset="-127"/>
                  <a:ea typeface="산돌고딕B" pitchFamily="18" charset="-127"/>
                </a:rPr>
                <a:t>하도급사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14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79" name="TextBox 160"/>
            <p:cNvSpPr txBox="1">
              <a:spLocks noChangeArrowheads="1"/>
            </p:cNvSpPr>
            <p:nvPr/>
          </p:nvSpPr>
          <p:spPr bwMode="auto">
            <a:xfrm>
              <a:off x="3776823" y="5177765"/>
              <a:ext cx="10352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[ 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노무자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]</a:t>
              </a:r>
              <a:endParaRPr lang="ko-KR" altLang="en-US" sz="12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80" name="직사각형 79"/>
            <p:cNvSpPr/>
            <p:nvPr/>
          </p:nvSpPr>
          <p:spPr bwMode="auto">
            <a:xfrm>
              <a:off x="4169814" y="4962615"/>
              <a:ext cx="131021" cy="135702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1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grpSp>
          <p:nvGrpSpPr>
            <p:cNvPr id="5" name="그룹 452"/>
            <p:cNvGrpSpPr/>
            <p:nvPr/>
          </p:nvGrpSpPr>
          <p:grpSpPr>
            <a:xfrm>
              <a:off x="384175" y="4105062"/>
              <a:ext cx="1251344" cy="731358"/>
              <a:chOff x="13089902" y="116632"/>
              <a:chExt cx="1080120" cy="648072"/>
            </a:xfrm>
          </p:grpSpPr>
          <p:grpSp>
            <p:nvGrpSpPr>
              <p:cNvPr id="6" name="그룹 41"/>
              <p:cNvGrpSpPr/>
              <p:nvPr/>
            </p:nvGrpSpPr>
            <p:grpSpPr>
              <a:xfrm>
                <a:off x="13089902" y="116632"/>
                <a:ext cx="1080120" cy="648072"/>
                <a:chOff x="5183979" y="4088904"/>
                <a:chExt cx="1116012" cy="1116013"/>
              </a:xfrm>
            </p:grpSpPr>
            <p:sp>
              <p:nvSpPr>
                <p:cNvPr id="124" name="Rectangle 78"/>
                <p:cNvSpPr>
                  <a:spLocks noChangeArrowheads="1"/>
                </p:cNvSpPr>
                <p:nvPr/>
              </p:nvSpPr>
              <p:spPr bwMode="auto">
                <a:xfrm>
                  <a:off x="5183979" y="4088904"/>
                  <a:ext cx="1116012" cy="1116013"/>
                </a:xfrm>
                <a:prstGeom prst="roundRect">
                  <a:avLst/>
                </a:prstGeom>
                <a:gradFill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22000"/>
                    </a:prstClr>
                  </a:outerShdw>
                </a:effectLst>
              </p:spPr>
              <p:txBody>
                <a:bodyPr wrap="none" anchor="ctr"/>
                <a:lstStyle/>
                <a:p>
                  <a:pPr marL="339725" indent="-339725" algn="ctr" defTabSz="1042988" latinLnBrk="0">
                    <a:spcBef>
                      <a:spcPts val="300"/>
                    </a:spcBef>
                    <a:buClr>
                      <a:srgbClr val="292929"/>
                    </a:buClr>
                    <a:buSzPct val="100000"/>
                    <a:tabLst>
                      <a:tab pos="5648325" algn="l"/>
                    </a:tabLst>
                    <a:defRPr/>
                  </a:pPr>
                  <a:endParaRPr kumimoji="0"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</p:txBody>
            </p:sp>
            <p:sp>
              <p:nvSpPr>
                <p:cNvPr id="125" name="Rectangle 78"/>
                <p:cNvSpPr>
                  <a:spLocks noChangeArrowheads="1"/>
                </p:cNvSpPr>
                <p:nvPr/>
              </p:nvSpPr>
              <p:spPr bwMode="auto">
                <a:xfrm>
                  <a:off x="5237972" y="4179393"/>
                  <a:ext cx="1008027" cy="935037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 defTabSz="1042988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5648325" algn="l"/>
                    </a:tabLst>
                    <a:defRPr/>
                  </a:pPr>
                  <a:endParaRPr kumimoji="0" lang="en-US" altLang="ko-KR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  <a:p>
                  <a:pPr algn="ctr" defTabSz="1042988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5648325" algn="l"/>
                    </a:tabLst>
                    <a:defRPr/>
                  </a:pPr>
                  <a:endParaRPr kumimoji="0" lang="en-US" altLang="ko-KR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산돌고딕B" pitchFamily="18" charset="-127"/>
                    <a:ea typeface="산돌고딕B" pitchFamily="18" charset="-127"/>
                    <a:sym typeface="Monotype Sorts"/>
                  </a:endParaRPr>
                </a:p>
              </p:txBody>
            </p:sp>
          </p:grpSp>
          <p:sp>
            <p:nvSpPr>
              <p:cNvPr id="123" name="TextBox 122"/>
              <p:cNvSpPr txBox="1"/>
              <p:nvPr/>
            </p:nvSpPr>
            <p:spPr bwMode="auto">
              <a:xfrm>
                <a:off x="13142457" y="160387"/>
                <a:ext cx="1008112" cy="600000"/>
              </a:xfrm>
              <a:prstGeom prst="rect">
                <a:avLst/>
              </a:prstGeom>
              <a:noFill/>
            </p:spPr>
            <p:txBody>
              <a:bodyPr wrap="square" lIns="72000" rIns="72000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r>
                  <a:rPr lang="en-US" altLang="ko-KR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"</a:t>
                </a:r>
                <a:r>
                  <a:rPr lang="ko-KR" altLang="en-US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계좌 입금</a:t>
                </a:r>
                <a:r>
                  <a:rPr lang="en-US" altLang="ko-KR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산돌고딕B" pitchFamily="18" charset="-127"/>
                    <a:ea typeface="산돌고딕B" pitchFamily="18" charset="-127"/>
                  </a:rPr>
                  <a:t>"</a:t>
                </a:r>
                <a:endParaRPr lang="en-US" altLang="ko-KR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산돌고딕B" pitchFamily="18" charset="-127"/>
                  <a:ea typeface="산돌고딕B" pitchFamily="18" charset="-127"/>
                </a:endParaRPr>
              </a:p>
              <a:p>
                <a:pPr algn="ctr">
                  <a:defRPr/>
                </a:pPr>
                <a:r>
                  <a:rPr lang="ko-KR" altLang="en-US" sz="1200" dirty="0" err="1" smtClean="0">
                    <a:latin typeface="산돌고딕B" pitchFamily="18" charset="-127"/>
                    <a:ea typeface="산돌고딕B" pitchFamily="18" charset="-127"/>
                  </a:rPr>
                  <a:t>이체전</a:t>
                </a:r>
                <a:endParaRPr lang="en-US" altLang="ko-KR" sz="1200" dirty="0" smtClean="0">
                  <a:latin typeface="산돌고딕B" pitchFamily="18" charset="-127"/>
                  <a:ea typeface="산돌고딕B" pitchFamily="18" charset="-127"/>
                </a:endParaRPr>
              </a:p>
              <a:p>
                <a:pPr algn="ctr">
                  <a:defRPr/>
                </a:pPr>
                <a:r>
                  <a:rPr lang="ko-KR" altLang="en-US" sz="1200" dirty="0" smtClean="0">
                    <a:latin typeface="산돌고딕B" pitchFamily="18" charset="-127"/>
                    <a:ea typeface="산돌고딕B" pitchFamily="18" charset="-127"/>
                  </a:rPr>
                  <a:t>해당계좌 입금</a:t>
                </a:r>
                <a:endParaRPr lang="en-US" altLang="ko-KR" sz="1200" dirty="0" smtClean="0"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7" name="그룹 260"/>
            <p:cNvGrpSpPr/>
            <p:nvPr/>
          </p:nvGrpSpPr>
          <p:grpSpPr>
            <a:xfrm>
              <a:off x="240159" y="3008511"/>
              <a:ext cx="3096344" cy="371599"/>
              <a:chOff x="3461620" y="1196973"/>
              <a:chExt cx="3306920" cy="945319"/>
            </a:xfrm>
          </p:grpSpPr>
          <p:sp>
            <p:nvSpPr>
              <p:cNvPr id="118" name="갈매기형 수장 117"/>
              <p:cNvSpPr/>
              <p:nvPr/>
            </p:nvSpPr>
            <p:spPr>
              <a:xfrm>
                <a:off x="3492442" y="1196973"/>
                <a:ext cx="3276098" cy="945319"/>
              </a:xfrm>
              <a:prstGeom prst="chevron">
                <a:avLst>
                  <a:gd name="adj" fmla="val 26701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19" name="평행 사변형 118"/>
              <p:cNvSpPr/>
              <p:nvPr/>
            </p:nvSpPr>
            <p:spPr>
              <a:xfrm flipV="1">
                <a:off x="3461620" y="1196975"/>
                <a:ext cx="3287229" cy="474162"/>
              </a:xfrm>
              <a:prstGeom prst="parallelogram">
                <a:avLst>
                  <a:gd name="adj" fmla="val 58271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8" name="그룹 264"/>
            <p:cNvGrpSpPr/>
            <p:nvPr/>
          </p:nvGrpSpPr>
          <p:grpSpPr>
            <a:xfrm>
              <a:off x="3264495" y="3008513"/>
              <a:ext cx="1800200" cy="371597"/>
              <a:chOff x="6350895" y="1196975"/>
              <a:chExt cx="3276097" cy="945322"/>
            </a:xfrm>
          </p:grpSpPr>
          <p:sp>
            <p:nvSpPr>
              <p:cNvPr id="116" name="갈매기형 수장 115"/>
              <p:cNvSpPr/>
              <p:nvPr/>
            </p:nvSpPr>
            <p:spPr>
              <a:xfrm>
                <a:off x="6350895" y="1196975"/>
                <a:ext cx="3276097" cy="945322"/>
              </a:xfrm>
              <a:prstGeom prst="chevron">
                <a:avLst>
                  <a:gd name="adj" fmla="val 27698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17" name="평행 사변형 116"/>
              <p:cNvSpPr/>
              <p:nvPr/>
            </p:nvSpPr>
            <p:spPr>
              <a:xfrm flipV="1">
                <a:off x="6380146" y="1196975"/>
                <a:ext cx="3239224" cy="474162"/>
              </a:xfrm>
              <a:prstGeom prst="parallelogram">
                <a:avLst>
                  <a:gd name="adj" fmla="val 51626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91" name="TextBox 160"/>
            <p:cNvSpPr txBox="1">
              <a:spLocks noChangeArrowheads="1"/>
            </p:cNvSpPr>
            <p:nvPr/>
          </p:nvSpPr>
          <p:spPr bwMode="auto">
            <a:xfrm>
              <a:off x="384175" y="3101043"/>
              <a:ext cx="288032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2nd. 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이체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(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지급일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)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 전 해당계좌 입금</a:t>
              </a:r>
              <a:endParaRPr lang="ko-KR" altLang="en-US" sz="12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95" name="모서리가 둥근 직사각형 94"/>
            <p:cNvSpPr/>
            <p:nvPr/>
          </p:nvSpPr>
          <p:spPr bwMode="auto">
            <a:xfrm>
              <a:off x="1968351" y="3736057"/>
              <a:ext cx="1177200" cy="442800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고정 계좌</a:t>
              </a:r>
              <a:r>
                <a:rPr lang="en-US" altLang="ko-KR" sz="1200" dirty="0" smtClean="0">
                  <a:solidFill>
                    <a:srgbClr val="C00000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기성</a:t>
              </a:r>
              <a:r>
                <a:rPr lang="en-US" altLang="ko-KR" sz="1100" dirty="0" smtClean="0"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준공 대금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96" name="모서리가 둥근 직사각형 95"/>
            <p:cNvSpPr/>
            <p:nvPr/>
          </p:nvSpPr>
          <p:spPr bwMode="auto">
            <a:xfrm>
              <a:off x="1968351" y="4254691"/>
              <a:ext cx="1177200" cy="442800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선금관리 계좌</a:t>
              </a:r>
              <a:r>
                <a:rPr lang="en-US" altLang="ko-KR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smtClean="0">
                  <a:latin typeface="산돌고딕B" pitchFamily="18" charset="-127"/>
                  <a:ea typeface="산돌고딕B" pitchFamily="18" charset="-127"/>
                </a:rPr>
                <a:t>선금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97" name="모서리가 둥근 직사각형 96"/>
            <p:cNvSpPr/>
            <p:nvPr/>
          </p:nvSpPr>
          <p:spPr bwMode="auto">
            <a:xfrm>
              <a:off x="1968351" y="4789858"/>
              <a:ext cx="1177200" cy="442800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[</a:t>
              </a:r>
              <a:r>
                <a:rPr lang="ko-KR" altLang="en-US" sz="1200" dirty="0" err="1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노무비</a:t>
              </a:r>
              <a:r>
                <a:rPr lang="ko-KR" altLang="en-US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 계좌</a:t>
              </a:r>
              <a:r>
                <a:rPr lang="en-US" altLang="ko-KR" sz="1200" dirty="0" smtClean="0">
                  <a:solidFill>
                    <a:schemeClr val="accent2"/>
                  </a:solidFill>
                  <a:latin typeface="산돌고딕B" pitchFamily="18" charset="-127"/>
                  <a:ea typeface="산돌고딕B" pitchFamily="18" charset="-127"/>
                </a:rPr>
                <a:t>]</a:t>
              </a:r>
            </a:p>
            <a:p>
              <a:pPr algn="ctr">
                <a:defRPr/>
              </a:pPr>
              <a:r>
                <a:rPr lang="ko-KR" altLang="en-US" sz="1100" dirty="0" err="1" smtClean="0">
                  <a:latin typeface="산돌고딕B" pitchFamily="18" charset="-127"/>
                  <a:ea typeface="산돌고딕B" pitchFamily="18" charset="-127"/>
                </a:rPr>
                <a:t>노무비</a:t>
              </a:r>
              <a:endPara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cxnSp>
          <p:nvCxnSpPr>
            <p:cNvPr id="98" name="직선 화살표 연결선 321"/>
            <p:cNvCxnSpPr>
              <a:stCxn id="181" idx="6"/>
              <a:endCxn id="95" idx="1"/>
            </p:cNvCxnSpPr>
            <p:nvPr/>
          </p:nvCxnSpPr>
          <p:spPr>
            <a:xfrm flipV="1">
              <a:off x="1616662" y="3957457"/>
              <a:ext cx="351689" cy="363096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cxnSp>
          <p:nvCxnSpPr>
            <p:cNvPr id="99" name="직선 화살표 연결선 321"/>
            <p:cNvCxnSpPr>
              <a:stCxn id="184" idx="6"/>
              <a:endCxn id="96" idx="1"/>
            </p:cNvCxnSpPr>
            <p:nvPr/>
          </p:nvCxnSpPr>
          <p:spPr>
            <a:xfrm>
              <a:off x="1607692" y="4472953"/>
              <a:ext cx="360659" cy="3138"/>
            </a:xfrm>
            <a:prstGeom prst="straightConnector1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0" name="직선 화살표 연결선 321"/>
            <p:cNvCxnSpPr>
              <a:stCxn id="200" idx="6"/>
              <a:endCxn id="97" idx="1"/>
            </p:cNvCxnSpPr>
            <p:nvPr/>
          </p:nvCxnSpPr>
          <p:spPr>
            <a:xfrm>
              <a:off x="1652522" y="4635768"/>
              <a:ext cx="315829" cy="375490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sp>
          <p:nvSpPr>
            <p:cNvPr id="101" name="타원 100"/>
            <p:cNvSpPr/>
            <p:nvPr/>
          </p:nvSpPr>
          <p:spPr bwMode="auto">
            <a:xfrm>
              <a:off x="1447293" y="4399506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2" name="타원 101"/>
            <p:cNvSpPr/>
            <p:nvPr/>
          </p:nvSpPr>
          <p:spPr bwMode="auto">
            <a:xfrm>
              <a:off x="1447293" y="4564281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3" name="타원 102"/>
            <p:cNvSpPr/>
            <p:nvPr/>
          </p:nvSpPr>
          <p:spPr bwMode="auto">
            <a:xfrm>
              <a:off x="2949568" y="4998128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5" name="모서리가 둥근 직사각형 104"/>
            <p:cNvSpPr/>
            <p:nvPr/>
          </p:nvSpPr>
          <p:spPr bwMode="auto">
            <a:xfrm>
              <a:off x="3718648" y="3806214"/>
              <a:ext cx="1177200" cy="30248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2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B" pitchFamily="18" charset="-127"/>
                  <a:ea typeface="산돌고딕B" pitchFamily="18" charset="-127"/>
                </a:rPr>
                <a:t>고</a:t>
              </a:r>
              <a:r>
                <a:rPr kumimoji="0" lang="ko-KR" alt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정계좌</a:t>
              </a:r>
              <a:endParaRPr kumimoji="0" lang="ko-KR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6" name="모서리가 둥근 직사각형 105"/>
            <p:cNvSpPr/>
            <p:nvPr/>
          </p:nvSpPr>
          <p:spPr bwMode="auto">
            <a:xfrm>
              <a:off x="3718648" y="4235198"/>
              <a:ext cx="1177200" cy="30248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선금관리계좌</a:t>
              </a:r>
              <a:endPara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7" name="모서리가 둥근 직사각형 106"/>
            <p:cNvSpPr/>
            <p:nvPr/>
          </p:nvSpPr>
          <p:spPr bwMode="auto">
            <a:xfrm>
              <a:off x="3718648" y="4659494"/>
              <a:ext cx="1177200" cy="302486"/>
            </a:xfrm>
            <a:prstGeom prst="roundRect">
              <a:avLst>
                <a:gd name="adj" fmla="val 11549"/>
              </a:avLst>
            </a:prstGeom>
            <a:solidFill>
              <a:schemeClr val="bg1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algn="ctr" defTabSz="1330325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산돌고딕B" pitchFamily="18" charset="-127"/>
                  <a:ea typeface="산돌고딕B" pitchFamily="18" charset="-127"/>
                </a:rPr>
                <a:t>노무비계좌</a:t>
              </a: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11" name="TextBox 160"/>
            <p:cNvSpPr txBox="1">
              <a:spLocks noChangeArrowheads="1"/>
            </p:cNvSpPr>
            <p:nvPr/>
          </p:nvSpPr>
          <p:spPr bwMode="auto">
            <a:xfrm>
              <a:off x="3376351" y="3101043"/>
              <a:ext cx="161633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3rd. 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지정계좌 이체</a:t>
              </a:r>
              <a:endParaRPr lang="ko-KR" altLang="en-US" sz="1200" dirty="0"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13" name="직사각형 112"/>
            <p:cNvSpPr/>
            <p:nvPr/>
          </p:nvSpPr>
          <p:spPr bwMode="auto">
            <a:xfrm>
              <a:off x="319856" y="3476710"/>
              <a:ext cx="3088655" cy="2376262"/>
            </a:xfrm>
            <a:prstGeom prst="rect">
              <a:avLst/>
            </a:prstGeom>
            <a:noFill/>
            <a:ln w="76200" algn="ctr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4" name="직사각형 113"/>
            <p:cNvSpPr/>
            <p:nvPr/>
          </p:nvSpPr>
          <p:spPr bwMode="auto">
            <a:xfrm>
              <a:off x="3408512" y="3476710"/>
              <a:ext cx="1656184" cy="2376262"/>
            </a:xfrm>
            <a:prstGeom prst="rect">
              <a:avLst/>
            </a:prstGeom>
            <a:noFill/>
            <a:ln w="76200" algn="ctr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81" name="타원 180"/>
            <p:cNvSpPr/>
            <p:nvPr/>
          </p:nvSpPr>
          <p:spPr bwMode="auto">
            <a:xfrm>
              <a:off x="1428435" y="4241612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84" name="타원 183"/>
            <p:cNvSpPr/>
            <p:nvPr/>
          </p:nvSpPr>
          <p:spPr bwMode="auto">
            <a:xfrm>
              <a:off x="1419465" y="4394012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00" name="타원 199"/>
            <p:cNvSpPr/>
            <p:nvPr/>
          </p:nvSpPr>
          <p:spPr bwMode="auto">
            <a:xfrm>
              <a:off x="1464295" y="4556827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104" name="직선 화살표 연결선 321"/>
            <p:cNvCxnSpPr>
              <a:stCxn id="95" idx="3"/>
              <a:endCxn id="105" idx="1"/>
            </p:cNvCxnSpPr>
            <p:nvPr/>
          </p:nvCxnSpPr>
          <p:spPr>
            <a:xfrm>
              <a:off x="3145551" y="3957457"/>
              <a:ext cx="573097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직선 화살표 연결선 321"/>
            <p:cNvCxnSpPr>
              <a:stCxn id="96" idx="3"/>
              <a:endCxn id="106" idx="1"/>
            </p:cNvCxnSpPr>
            <p:nvPr/>
          </p:nvCxnSpPr>
          <p:spPr>
            <a:xfrm flipV="1">
              <a:off x="3145551" y="4386441"/>
              <a:ext cx="573097" cy="89650"/>
            </a:xfrm>
            <a:prstGeom prst="bentConnector3">
              <a:avLst>
                <a:gd name="adj1" fmla="val 70335"/>
              </a:avLst>
            </a:prstGeom>
            <a:noFill/>
            <a:ln w="19050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8" name="직선 화살표 연결선 321"/>
            <p:cNvCxnSpPr>
              <a:stCxn id="206" idx="6"/>
              <a:endCxn id="107" idx="1"/>
            </p:cNvCxnSpPr>
            <p:nvPr/>
          </p:nvCxnSpPr>
          <p:spPr>
            <a:xfrm flipV="1">
              <a:off x="3137795" y="4810737"/>
              <a:ext cx="580853" cy="148923"/>
            </a:xfrm>
            <a:prstGeom prst="bentConnector3">
              <a:avLst>
                <a:gd name="adj1" fmla="val 68520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cxnSp>
          <p:nvCxnSpPr>
            <p:cNvPr id="115" name="직선 화살표 연결선 321"/>
            <p:cNvCxnSpPr>
              <a:stCxn id="103" idx="6"/>
              <a:endCxn id="77" idx="1"/>
            </p:cNvCxnSpPr>
            <p:nvPr/>
          </p:nvCxnSpPr>
          <p:spPr>
            <a:xfrm>
              <a:off x="3137795" y="5077069"/>
              <a:ext cx="569865" cy="480643"/>
            </a:xfrm>
            <a:prstGeom prst="bentConnector3">
              <a:avLst>
                <a:gd name="adj1" fmla="val 72024"/>
              </a:avLst>
            </a:prstGeom>
            <a:noFill/>
            <a:ln w="19050">
              <a:solidFill>
                <a:schemeClr val="tx1"/>
              </a:solidFill>
              <a:prstDash val="lgDashDot"/>
              <a:round/>
              <a:headEnd type="none" w="med" len="med"/>
              <a:tailEnd type="triangle" w="med" len="med"/>
            </a:ln>
          </p:spPr>
        </p:cxnSp>
        <p:sp>
          <p:nvSpPr>
            <p:cNvPr id="206" name="타원 205"/>
            <p:cNvSpPr/>
            <p:nvPr/>
          </p:nvSpPr>
          <p:spPr bwMode="auto">
            <a:xfrm>
              <a:off x="2949568" y="4880719"/>
              <a:ext cx="188227" cy="157882"/>
            </a:xfrm>
            <a:prstGeom prst="ellipse">
              <a:avLst/>
            </a:prstGeom>
            <a:noFill/>
            <a:ln w="6350" algn="ctr">
              <a:noFill/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sp>
        <p:nvSpPr>
          <p:cNvPr id="62" name="직사각형 61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인출제한 </a:t>
            </a:r>
            <a:r>
              <a:rPr lang="ko-KR" altLang="en-US" kern="0" dirty="0" err="1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미적용</a:t>
            </a:r>
            <a:r>
              <a:rPr lang="ko-KR" altLang="en-US" kern="0" dirty="0" err="1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시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원도급사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처리 절차 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4327364" y="76136"/>
            <a:ext cx="835237" cy="346091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인출제한</a:t>
            </a:r>
            <a:endParaRPr lang="en-US" altLang="ko-KR" sz="100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  <a:p>
            <a:pPr algn="ctr">
              <a:lnSpc>
                <a:spcPct val="90000"/>
              </a:lnSpc>
              <a:defRPr/>
            </a:pPr>
            <a:r>
              <a:rPr lang="ko-KR" altLang="en-US" sz="1000" dirty="0" err="1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미적용시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rrowheads="1"/>
          </p:cNvPicPr>
          <p:nvPr/>
        </p:nvPicPr>
        <p:blipFill>
          <a:blip r:embed="rId3" cstate="print">
            <a:lum contrast="-30000"/>
          </a:blip>
          <a:srcRect/>
          <a:stretch>
            <a:fillRect/>
          </a:stretch>
        </p:blipFill>
        <p:spPr bwMode="auto">
          <a:xfrm>
            <a:off x="3701876" y="5327625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grpSp>
        <p:nvGrpSpPr>
          <p:cNvPr id="5" name="그룹 4"/>
          <p:cNvGrpSpPr/>
          <p:nvPr/>
        </p:nvGrpSpPr>
        <p:grpSpPr>
          <a:xfrm>
            <a:off x="168151" y="344215"/>
            <a:ext cx="1547409" cy="985697"/>
            <a:chOff x="168151" y="560239"/>
            <a:chExt cx="1547409" cy="985697"/>
          </a:xfrm>
        </p:grpSpPr>
        <p:sp>
          <p:nvSpPr>
            <p:cNvPr id="4" name="직사각형 18"/>
            <p:cNvSpPr/>
            <p:nvPr/>
          </p:nvSpPr>
          <p:spPr>
            <a:xfrm>
              <a:off x="168151" y="560239"/>
              <a:ext cx="1547409" cy="98569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185771" y="741542"/>
              <a:ext cx="1512168" cy="623090"/>
            </a:xfrm>
            <a:prstGeom prst="rect">
              <a:avLst/>
            </a:prstGeom>
            <a:noFill/>
          </p:spPr>
          <p:txBody>
            <a:bodyPr wrap="square" lIns="68425" tIns="34212" rIns="68425" bIns="34212">
              <a:spAutoFit/>
              <a:scene3d>
                <a:camera prst="orthographicFront"/>
                <a:lightRig rig="threePt" dir="t"/>
              </a:scene3d>
              <a:sp3d contourW="38100">
                <a:bevelT w="1270"/>
                <a:contourClr>
                  <a:schemeClr val="bg1"/>
                </a:contourClr>
              </a:sp3d>
            </a:bodyPr>
            <a:lstStyle/>
            <a:p>
              <a:pPr algn="ctr" eaLnBrk="0" latinLnBrk="0" hangingPunct="0">
                <a:lnSpc>
                  <a:spcPct val="150000"/>
                </a:lnSpc>
                <a:spcBef>
                  <a:spcPts val="898"/>
                </a:spcBef>
                <a:defRPr/>
              </a:pPr>
              <a:r>
                <a:rPr lang="en-US" altLang="ko-KR" sz="2400" kern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contents</a:t>
              </a:r>
              <a:endParaRPr lang="en-US" altLang="ko-KR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13" name="Text Box 59"/>
          <p:cNvSpPr txBox="1">
            <a:spLocks noChangeArrowheads="1"/>
          </p:cNvSpPr>
          <p:nvPr/>
        </p:nvSpPr>
        <p:spPr bwMode="auto">
          <a:xfrm>
            <a:off x="1896343" y="2648471"/>
            <a:ext cx="1549373" cy="17216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시스템의 서비스 범위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9" name="Picture 2"/>
          <p:cNvPicPr preferRelativeResize="0">
            <a:picLocks noChangeArrowheads="1"/>
          </p:cNvPicPr>
          <p:nvPr/>
        </p:nvPicPr>
        <p:blipFill>
          <a:blip r:embed="rId5" cstate="print">
            <a:lum contrast="-30000"/>
          </a:blip>
          <a:srcRect/>
          <a:stretch>
            <a:fillRect/>
          </a:stretch>
        </p:blipFill>
        <p:spPr bwMode="auto">
          <a:xfrm>
            <a:off x="1968351" y="1568351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 bwMode="auto">
          <a:xfrm>
            <a:off x="1986267" y="1840800"/>
            <a:ext cx="1512168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시스템개요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968351" y="1568351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4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33" name="Picture 3"/>
          <p:cNvPicPr preferRelativeResize="0">
            <a:picLocks noChangeArrowheads="1"/>
          </p:cNvPicPr>
          <p:nvPr/>
        </p:nvPicPr>
        <p:blipFill>
          <a:blip r:embed="rId6" cstate="print">
            <a:lum contrast="-30000"/>
          </a:blip>
          <a:srcRect/>
          <a:stretch>
            <a:fillRect/>
          </a:stretch>
        </p:blipFill>
        <p:spPr bwMode="auto">
          <a:xfrm>
            <a:off x="3701876" y="1568351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3629868" y="2648471"/>
            <a:ext cx="1549373" cy="17216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사용자 그룹별 권한 관리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3737736" y="1840800"/>
            <a:ext cx="1512168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권한 관리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3737736" y="1568351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5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40" name="Picture 4"/>
          <p:cNvPicPr>
            <a:picLocks noChangeArrowheads="1"/>
          </p:cNvPicPr>
          <p:nvPr/>
        </p:nvPicPr>
        <p:blipFill>
          <a:blip r:embed="rId7" cstate="print">
            <a:lum contrast="-30000"/>
          </a:blip>
          <a:srcRect/>
          <a:stretch>
            <a:fillRect/>
          </a:stretch>
        </p:blipFill>
        <p:spPr bwMode="auto">
          <a:xfrm>
            <a:off x="1968351" y="3440559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 bwMode="auto">
          <a:xfrm>
            <a:off x="1986267" y="3709541"/>
            <a:ext cx="1566260" cy="441502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업체별 </a:t>
            </a:r>
            <a:r>
              <a:rPr lang="ko-KR" altLang="en-US" kern="0" spc="-15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처음할</a:t>
            </a:r>
            <a:r>
              <a:rPr lang="ko-KR" altLang="en-US" kern="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 일</a:t>
            </a:r>
            <a:endParaRPr lang="en-US" altLang="ko-KR" kern="0" spc="-15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968351" y="3437092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12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3" name="Text Box 59"/>
          <p:cNvSpPr txBox="1">
            <a:spLocks noChangeArrowheads="1"/>
          </p:cNvSpPr>
          <p:nvPr/>
        </p:nvSpPr>
        <p:spPr bwMode="auto">
          <a:xfrm>
            <a:off x="1896343" y="4531914"/>
            <a:ext cx="1549373" cy="297517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이용약관 동의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사용자 등록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권한 부여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3077" name="Picture 5"/>
          <p:cNvPicPr>
            <a:picLocks noChangeArrowheads="1"/>
          </p:cNvPicPr>
          <p:nvPr/>
        </p:nvPicPr>
        <p:blipFill>
          <a:blip r:embed="rId8" cstate="print">
            <a:lum contrast="-30000"/>
          </a:blip>
          <a:srcRect/>
          <a:stretch>
            <a:fillRect/>
          </a:stretch>
        </p:blipFill>
        <p:spPr bwMode="auto">
          <a:xfrm>
            <a:off x="3701876" y="3440559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 bwMode="auto">
          <a:xfrm>
            <a:off x="3715593" y="3709541"/>
            <a:ext cx="1566260" cy="441502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로그인 방법</a:t>
            </a:r>
            <a:endParaRPr lang="en-US" altLang="ko-KR" kern="0" spc="-15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3697677" y="3437092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14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3648918" y="4531914"/>
            <a:ext cx="1727945" cy="297517"/>
          </a:xfrm>
          <a:prstGeom prst="rect">
            <a:avLst/>
          </a:prstGeom>
          <a:noFill/>
        </p:spPr>
        <p:txBody>
          <a:bodyPr wrap="square" rIns="0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나라장터 인증서 로그인 후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  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아이디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패스워드를 통한 로그인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3595960" y="5594741"/>
            <a:ext cx="1782284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인출제한 </a:t>
            </a:r>
            <a:r>
              <a:rPr lang="ko-KR" altLang="en-US" kern="0" spc="-15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미적용시</a:t>
            </a:r>
            <a:endParaRPr lang="en-US" altLang="ko-KR" kern="0" spc="-15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>
            <a:off x="3711394" y="5322292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19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3639386" y="6403591"/>
            <a:ext cx="2232248" cy="17216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인출제한 </a:t>
            </a:r>
            <a:r>
              <a:rPr lang="ko-KR" altLang="en-US" sz="900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미적용시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원도급사 처리 절차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25" name="Picture 5"/>
          <p:cNvPicPr>
            <a:picLocks noChangeArrowheads="1"/>
          </p:cNvPicPr>
          <p:nvPr/>
        </p:nvPicPr>
        <p:blipFill>
          <a:blip r:embed="rId9" cstate="print">
            <a:lum contrast="-30000"/>
          </a:blip>
          <a:srcRect/>
          <a:stretch>
            <a:fillRect/>
          </a:stretch>
        </p:blipFill>
        <p:spPr bwMode="auto">
          <a:xfrm>
            <a:off x="1968351" y="5327625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 bwMode="auto">
          <a:xfrm>
            <a:off x="1978162" y="5327625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18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1915393" y="5615657"/>
            <a:ext cx="1710276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계좌 운용 방법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8" name="Text Box 59"/>
          <p:cNvSpPr txBox="1">
            <a:spLocks noChangeArrowheads="1"/>
          </p:cNvSpPr>
          <p:nvPr/>
        </p:nvSpPr>
        <p:spPr bwMode="auto">
          <a:xfrm>
            <a:off x="1987401" y="6378486"/>
            <a:ext cx="1549373" cy="34881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원</a:t>
            </a:r>
            <a:r>
              <a:rPr lang="en-US" altLang="ko-KR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·</a:t>
            </a:r>
            <a:r>
              <a:rPr lang="ko-KR" altLang="en-US" sz="900" spc="-150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하도급사</a:t>
            </a:r>
            <a:r>
              <a:rPr lang="ko-KR" altLang="en-US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 계좌의  대금 흐름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4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원도급사의  </a:t>
            </a:r>
            <a:r>
              <a:rPr lang="ko-KR" altLang="en-US" sz="900" spc="-150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선지급</a:t>
            </a:r>
            <a:r>
              <a:rPr lang="ko-KR" altLang="en-US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 처리 절차</a:t>
            </a:r>
            <a:endParaRPr lang="en-US" altLang="ko-KR" sz="900" spc="-15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3" cstate="print">
            <a:lum contrast="-30000"/>
          </a:blip>
          <a:srcRect/>
          <a:stretch>
            <a:fillRect/>
          </a:stretch>
        </p:blipFill>
        <p:spPr bwMode="auto">
          <a:xfrm>
            <a:off x="3624535" y="3440559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1" name="Picture 2"/>
          <p:cNvPicPr>
            <a:picLocks noChangeArrowheads="1"/>
          </p:cNvPicPr>
          <p:nvPr/>
        </p:nvPicPr>
        <p:blipFill>
          <a:blip r:embed="rId4" cstate="print">
            <a:lum contrast="-30000"/>
          </a:blip>
          <a:srcRect/>
          <a:stretch>
            <a:fillRect/>
          </a:stretch>
        </p:blipFill>
        <p:spPr bwMode="auto">
          <a:xfrm>
            <a:off x="139576" y="1568351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 bwMode="auto">
          <a:xfrm>
            <a:off x="135384" y="1840800"/>
            <a:ext cx="1512168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사전 고려 사항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35384" y="1568351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6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2" name="Text Box 59"/>
          <p:cNvSpPr txBox="1">
            <a:spLocks noChangeArrowheads="1"/>
          </p:cNvSpPr>
          <p:nvPr/>
        </p:nvSpPr>
        <p:spPr bwMode="auto">
          <a:xfrm>
            <a:off x="63376" y="2650400"/>
            <a:ext cx="1549373" cy="358111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시스템 이용을 위한 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  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사전 고려 사항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25" name="Picture 5"/>
          <p:cNvPicPr preferRelativeResize="0">
            <a:picLocks noChangeArrowheads="1"/>
          </p:cNvPicPr>
          <p:nvPr/>
        </p:nvPicPr>
        <p:blipFill>
          <a:blip r:embed="rId6" cstate="print">
            <a:lum contrast="-30000"/>
          </a:blip>
          <a:srcRect/>
          <a:stretch>
            <a:fillRect/>
          </a:stretch>
        </p:blipFill>
        <p:spPr bwMode="auto">
          <a:xfrm>
            <a:off x="1886818" y="1568351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 bwMode="auto">
          <a:xfrm>
            <a:off x="1885684" y="1568351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8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1813676" y="1856383"/>
            <a:ext cx="1710276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처음사용자 안내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8" name="Text Box 59"/>
          <p:cNvSpPr txBox="1">
            <a:spLocks noChangeArrowheads="1"/>
          </p:cNvSpPr>
          <p:nvPr/>
        </p:nvSpPr>
        <p:spPr bwMode="auto">
          <a:xfrm>
            <a:off x="1825476" y="2660987"/>
            <a:ext cx="1800200" cy="438582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시스템이용을 위한 사전 절차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사용자 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PC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환경 설정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시스템 로그인 방법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3567138" y="2634948"/>
            <a:ext cx="1800200" cy="17216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사용자 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PC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환경 설정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44" name="Picture 3"/>
          <p:cNvPicPr>
            <a:picLocks noChangeArrowheads="1"/>
          </p:cNvPicPr>
          <p:nvPr/>
        </p:nvPicPr>
        <p:blipFill>
          <a:blip r:embed="rId7" cstate="print">
            <a:lum contrast="-30000"/>
          </a:blip>
          <a:srcRect/>
          <a:stretch>
            <a:fillRect/>
          </a:stretch>
        </p:blipFill>
        <p:spPr bwMode="auto">
          <a:xfrm>
            <a:off x="3624535" y="1568351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 bwMode="auto">
          <a:xfrm>
            <a:off x="3624535" y="1568351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11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3552527" y="1856383"/>
            <a:ext cx="1710276" cy="441502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en-US" altLang="ko-KR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PC</a:t>
            </a: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환경 설정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pic>
        <p:nvPicPr>
          <p:cNvPr id="50" name="Picture 2"/>
          <p:cNvPicPr>
            <a:picLocks noChangeArrowheads="1"/>
          </p:cNvPicPr>
          <p:nvPr/>
        </p:nvPicPr>
        <p:blipFill>
          <a:blip r:embed="rId8" cstate="print">
            <a:lum contrast="-30000"/>
          </a:blip>
          <a:srcRect/>
          <a:stretch>
            <a:fillRect/>
          </a:stretch>
        </p:blipFill>
        <p:spPr bwMode="auto">
          <a:xfrm>
            <a:off x="139576" y="3440559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 bwMode="auto">
          <a:xfrm>
            <a:off x="154720" y="3440559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15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91951" y="3728591"/>
            <a:ext cx="1710276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계좌 개설 안내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3" name="Text Box 59"/>
          <p:cNvSpPr txBox="1">
            <a:spLocks noChangeArrowheads="1"/>
          </p:cNvSpPr>
          <p:nvPr/>
        </p:nvSpPr>
        <p:spPr bwMode="auto">
          <a:xfrm>
            <a:off x="183009" y="4530507"/>
            <a:ext cx="1857350" cy="172163"/>
          </a:xfrm>
          <a:prstGeom prst="rect">
            <a:avLst/>
          </a:prstGeom>
          <a:noFill/>
        </p:spPr>
        <p:txBody>
          <a:bodyPr wrap="square" rIns="0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계좌 개설 및 계좌 시스템 등록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2052" name="Picture 4"/>
          <p:cNvPicPr>
            <a:picLocks noChangeArrowheads="1"/>
          </p:cNvPicPr>
          <p:nvPr/>
        </p:nvPicPr>
        <p:blipFill>
          <a:blip r:embed="rId9" cstate="print">
            <a:lum contrast="-30000"/>
          </a:blip>
          <a:srcRect/>
          <a:stretch>
            <a:fillRect/>
          </a:stretch>
        </p:blipFill>
        <p:spPr bwMode="auto">
          <a:xfrm>
            <a:off x="1886818" y="3440559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4" name="TextBox 53"/>
          <p:cNvSpPr txBox="1"/>
          <p:nvPr/>
        </p:nvSpPr>
        <p:spPr bwMode="auto">
          <a:xfrm>
            <a:off x="1887104" y="3440559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16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1824335" y="3728591"/>
            <a:ext cx="1710276" cy="441502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en-US" altLang="ko-KR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before </a:t>
            </a: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청구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6" name="Text Box 59"/>
          <p:cNvSpPr txBox="1">
            <a:spLocks noChangeArrowheads="1"/>
          </p:cNvSpPr>
          <p:nvPr/>
        </p:nvSpPr>
        <p:spPr bwMode="auto">
          <a:xfrm>
            <a:off x="1825476" y="4520679"/>
            <a:ext cx="1800200" cy="438582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대금청구전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해야 할일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건설근로자 및 자재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장비업체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   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정보 사전 등록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 bwMode="auto">
          <a:xfrm>
            <a:off x="3615296" y="3440559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17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3552527" y="3728591"/>
            <a:ext cx="1710276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en-US" altLang="ko-KR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SMS/</a:t>
            </a:r>
            <a:r>
              <a:rPr lang="ko-KR" altLang="en-US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이체</a:t>
            </a:r>
            <a:endParaRPr lang="en-US" altLang="ko-KR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9" name="Text Box 59"/>
          <p:cNvSpPr txBox="1">
            <a:spLocks noChangeArrowheads="1"/>
          </p:cNvSpPr>
          <p:nvPr/>
        </p:nvSpPr>
        <p:spPr bwMode="auto">
          <a:xfrm>
            <a:off x="3624535" y="4491420"/>
            <a:ext cx="1549373" cy="34881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SMS </a:t>
            </a:r>
            <a:r>
              <a:rPr lang="ko-KR" altLang="en-US" sz="900" spc="-15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발송 시점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700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이체 수수료</a:t>
            </a:r>
            <a:endParaRPr lang="en-US" altLang="ko-KR" sz="900" spc="-15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29" name="Picture 6"/>
          <p:cNvPicPr>
            <a:picLocks noChangeArrowheads="1"/>
          </p:cNvPicPr>
          <p:nvPr/>
        </p:nvPicPr>
        <p:blipFill>
          <a:blip r:embed="rId10" cstate="print">
            <a:lum contrast="-30000"/>
          </a:blip>
          <a:srcRect/>
          <a:stretch>
            <a:fillRect/>
          </a:stretch>
        </p:blipFill>
        <p:spPr bwMode="auto">
          <a:xfrm>
            <a:off x="139576" y="5331092"/>
            <a:ext cx="1548000" cy="986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 bwMode="auto">
          <a:xfrm>
            <a:off x="29468" y="5600074"/>
            <a:ext cx="1782284" cy="484591"/>
          </a:xfrm>
          <a:prstGeom prst="rect">
            <a:avLst/>
          </a:prstGeom>
          <a:noFill/>
        </p:spPr>
        <p:txBody>
          <a:bodyPr wrap="square" lIns="68425" tIns="34212" rIns="68425" bIns="34212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150000"/>
              </a:lnSpc>
              <a:spcBef>
                <a:spcPts val="898"/>
              </a:spcBef>
              <a:defRPr/>
            </a:pPr>
            <a:r>
              <a:rPr lang="ko-KR" altLang="en-US" kern="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인출제한 </a:t>
            </a:r>
            <a:r>
              <a:rPr lang="ko-KR" altLang="en-US" kern="0" spc="-15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미적용시</a:t>
            </a:r>
            <a:endParaRPr lang="en-US" altLang="ko-KR" kern="0" spc="-15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144902" y="5327625"/>
            <a:ext cx="648072" cy="276999"/>
          </a:xfrm>
          <a:prstGeom prst="rect">
            <a:avLst/>
          </a:prstGeom>
          <a:noFill/>
        </p:spPr>
        <p:txBody>
          <a:bodyPr wrap="square" lIns="68425" tIns="0" rIns="68425" bIns="0">
            <a:spAutoFit/>
            <a:scene3d>
              <a:camera prst="orthographicFront"/>
              <a:lightRig rig="threePt" dir="t"/>
            </a:scene3d>
            <a:sp3d contourW="38100">
              <a:bevelT w="1270"/>
              <a:contourClr>
                <a:schemeClr val="bg1"/>
              </a:contourClr>
            </a:sp3d>
          </a:bodyPr>
          <a:lstStyle/>
          <a:p>
            <a:pPr eaLnBrk="0" latinLnBrk="0" hangingPunct="0">
              <a:spcBef>
                <a:spcPts val="898"/>
              </a:spcBef>
              <a:defRPr/>
            </a:pPr>
            <a:r>
              <a:rPr lang="en-US" altLang="ko-KR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rPr>
              <a:t>19</a:t>
            </a:r>
            <a:endParaRPr lang="en-US" altLang="ko-KR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5" name="Text Box 59"/>
          <p:cNvSpPr txBox="1">
            <a:spLocks noChangeArrowheads="1"/>
          </p:cNvSpPr>
          <p:nvPr/>
        </p:nvSpPr>
        <p:spPr bwMode="auto">
          <a:xfrm>
            <a:off x="183009" y="6408924"/>
            <a:ext cx="2232248" cy="17216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99000"/>
              <a:buBlip>
                <a:blip r:embed="rId5"/>
              </a:buBlip>
              <a:defRPr/>
            </a:pP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인출제한 </a:t>
            </a:r>
            <a:r>
              <a:rPr lang="ko-KR" altLang="en-US" sz="900" dirty="0" err="1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미적용시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원도급사 처리 절차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56"/>
          <p:cNvGrpSpPr/>
          <p:nvPr/>
        </p:nvGrpSpPr>
        <p:grpSpPr>
          <a:xfrm>
            <a:off x="304240" y="4016625"/>
            <a:ext cx="1692000" cy="288031"/>
            <a:chOff x="560388" y="1196975"/>
            <a:chExt cx="3293542" cy="945322"/>
          </a:xfrm>
        </p:grpSpPr>
        <p:sp>
          <p:nvSpPr>
            <p:cNvPr id="104" name="갈매기형 수장 103"/>
            <p:cNvSpPr/>
            <p:nvPr/>
          </p:nvSpPr>
          <p:spPr>
            <a:xfrm>
              <a:off x="560388" y="1196978"/>
              <a:ext cx="3276098" cy="945319"/>
            </a:xfrm>
            <a:prstGeom prst="chevron">
              <a:avLst>
                <a:gd name="adj" fmla="val 26701"/>
              </a:avLst>
            </a:prstGeom>
            <a:solidFill>
              <a:schemeClr val="accent3">
                <a:lumMod val="75000"/>
              </a:scheme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246">
                <a:defRPr/>
              </a:pPr>
              <a:endParaRPr lang="ko-KR" altLang="en-US" dirty="0">
                <a:solidFill>
                  <a:srgbClr val="FFFFFF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5" name="평행 사변형 104"/>
            <p:cNvSpPr/>
            <p:nvPr/>
          </p:nvSpPr>
          <p:spPr>
            <a:xfrm flipV="1">
              <a:off x="566697" y="1196975"/>
              <a:ext cx="3287233" cy="474162"/>
            </a:xfrm>
            <a:prstGeom prst="parallelogram">
              <a:avLst>
                <a:gd name="adj" fmla="val 48978"/>
              </a:avLst>
            </a:prstGeom>
            <a:solidFill>
              <a:srgbClr val="FFFFFF">
                <a:alpha val="1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246">
                <a:defRPr/>
              </a:pPr>
              <a:endParaRPr lang="ko-KR" altLang="en-US" dirty="0">
                <a:solidFill>
                  <a:srgbClr val="FFFFFF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7" name="그룹 280"/>
          <p:cNvGrpSpPr/>
          <p:nvPr/>
        </p:nvGrpSpPr>
        <p:grpSpPr>
          <a:xfrm>
            <a:off x="1968351" y="4376664"/>
            <a:ext cx="1548000" cy="985697"/>
            <a:chOff x="273050" y="5090514"/>
            <a:chExt cx="1774323" cy="1139911"/>
          </a:xfrm>
        </p:grpSpPr>
        <p:sp>
          <p:nvSpPr>
            <p:cNvPr id="107" name="직사각형 18"/>
            <p:cNvSpPr/>
            <p:nvPr/>
          </p:nvSpPr>
          <p:spPr>
            <a:xfrm>
              <a:off x="273050" y="5090514"/>
              <a:ext cx="1774323" cy="11399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285193" y="5162594"/>
              <a:ext cx="1751575" cy="26978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16020" y="5157911"/>
              <a:ext cx="1089926" cy="2847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대금 청구</a:t>
              </a:r>
              <a:r>
                <a:rPr lang="en-US" altLang="ko-KR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지급</a:t>
              </a:r>
            </a:p>
          </p:txBody>
        </p:sp>
        <p:sp>
          <p:nvSpPr>
            <p:cNvPr id="110" name="AutoShape 114"/>
            <p:cNvSpPr>
              <a:spLocks noChangeArrowheads="1"/>
            </p:cNvSpPr>
            <p:nvPr/>
          </p:nvSpPr>
          <p:spPr bwMode="auto">
            <a:xfrm>
              <a:off x="334250" y="5517955"/>
              <a:ext cx="1683215" cy="433384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선급금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, 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기성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준공 대가 청구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지급 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(</a:t>
              </a:r>
              <a:r>
                <a:rPr lang="ko-KR" altLang="en-US" sz="9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노무비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 구분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)</a:t>
              </a: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하도급 대금 및 </a:t>
              </a:r>
              <a:r>
                <a:rPr lang="ko-KR" altLang="en-US" sz="9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노무비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 지급 확인</a:t>
              </a:r>
            </a:p>
          </p:txBody>
        </p:sp>
      </p:grpSp>
      <p:grpSp>
        <p:nvGrpSpPr>
          <p:cNvPr id="8" name="그룹 281"/>
          <p:cNvGrpSpPr/>
          <p:nvPr/>
        </p:nvGrpSpPr>
        <p:grpSpPr>
          <a:xfrm>
            <a:off x="3591115" y="4376673"/>
            <a:ext cx="1507759" cy="985699"/>
            <a:chOff x="273050" y="5090514"/>
            <a:chExt cx="1774796" cy="1139911"/>
          </a:xfrm>
        </p:grpSpPr>
        <p:sp>
          <p:nvSpPr>
            <p:cNvPr id="112" name="직사각형 18"/>
            <p:cNvSpPr/>
            <p:nvPr/>
          </p:nvSpPr>
          <p:spPr>
            <a:xfrm>
              <a:off x="273050" y="5090514"/>
              <a:ext cx="1774323" cy="11399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3" name="직사각형 112"/>
            <p:cNvSpPr/>
            <p:nvPr/>
          </p:nvSpPr>
          <p:spPr>
            <a:xfrm>
              <a:off x="290069" y="5162592"/>
              <a:ext cx="1741828" cy="2697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20186" y="5157908"/>
              <a:ext cx="1481602" cy="28474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하도급 실적증명발급</a:t>
              </a:r>
            </a:p>
          </p:txBody>
        </p:sp>
        <p:sp>
          <p:nvSpPr>
            <p:cNvPr id="115" name="AutoShape 114"/>
            <p:cNvSpPr>
              <a:spLocks noChangeArrowheads="1"/>
            </p:cNvSpPr>
            <p:nvPr/>
          </p:nvSpPr>
          <p:spPr bwMode="auto">
            <a:xfrm>
              <a:off x="364631" y="5517944"/>
              <a:ext cx="1683215" cy="171075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계약실적증명서 요청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발급 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defRPr/>
              </a:pP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  </a:t>
              </a:r>
              <a:endParaRPr lang="ko-KR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grpSp>
        <p:nvGrpSpPr>
          <p:cNvPr id="9" name="그룹 286"/>
          <p:cNvGrpSpPr/>
          <p:nvPr/>
        </p:nvGrpSpPr>
        <p:grpSpPr>
          <a:xfrm>
            <a:off x="348935" y="4376664"/>
            <a:ext cx="1547409" cy="985697"/>
            <a:chOff x="273050" y="5090514"/>
            <a:chExt cx="1774323" cy="1139911"/>
          </a:xfrm>
        </p:grpSpPr>
        <p:sp>
          <p:nvSpPr>
            <p:cNvPr id="117" name="직사각형 18"/>
            <p:cNvSpPr/>
            <p:nvPr/>
          </p:nvSpPr>
          <p:spPr>
            <a:xfrm>
              <a:off x="273050" y="5090514"/>
              <a:ext cx="1774323" cy="11399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283672" y="5162594"/>
              <a:ext cx="1754615" cy="26978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71697" y="5157911"/>
              <a:ext cx="1178569" cy="2847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하도급 계약체결</a:t>
              </a:r>
            </a:p>
          </p:txBody>
        </p:sp>
        <p:sp>
          <p:nvSpPr>
            <p:cNvPr id="120" name="AutoShape 114"/>
            <p:cNvSpPr>
              <a:spLocks noChangeArrowheads="1"/>
            </p:cNvSpPr>
            <p:nvPr/>
          </p:nvSpPr>
          <p:spPr bwMode="auto">
            <a:xfrm>
              <a:off x="324405" y="5517955"/>
              <a:ext cx="1683215" cy="655117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공정위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 표준하도급계약서 기반 전자계약 체결</a:t>
              </a:r>
              <a:endPara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하도급 계약 체결 통보</a:t>
              </a:r>
              <a:endPara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S/W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계약 사전승인</a:t>
              </a:r>
              <a:endPara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endParaRPr lang="ko-KR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56183" y="4070685"/>
            <a:ext cx="1440160" cy="169277"/>
          </a:xfrm>
          <a:prstGeom prst="rect">
            <a:avLst/>
          </a:prstGeom>
          <a:noFill/>
        </p:spPr>
        <p:txBody>
          <a:bodyPr wrap="square" tIns="0" bIns="0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latinLnBrk="0">
              <a:defRPr/>
            </a:pPr>
            <a:r>
              <a:rPr lang="ko-KR" altLang="en-US" sz="1100" kern="0" dirty="0" smtClean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rPr>
              <a:t>표준전자계약</a:t>
            </a:r>
            <a:endParaRPr lang="ko-KR" altLang="en-US" sz="1100" kern="0" dirty="0">
              <a:solidFill>
                <a:sysClr val="window" lastClr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1884717" y="4016625"/>
            <a:ext cx="1692000" cy="288031"/>
            <a:chOff x="2698361" y="4788975"/>
            <a:chExt cx="1282340" cy="451183"/>
          </a:xfrm>
        </p:grpSpPr>
        <p:grpSp>
          <p:nvGrpSpPr>
            <p:cNvPr id="5" name="그룹 260"/>
            <p:cNvGrpSpPr/>
            <p:nvPr/>
          </p:nvGrpSpPr>
          <p:grpSpPr>
            <a:xfrm>
              <a:off x="2698361" y="4788975"/>
              <a:ext cx="1282340" cy="451183"/>
              <a:chOff x="3461620" y="1196975"/>
              <a:chExt cx="3306917" cy="945322"/>
            </a:xfrm>
          </p:grpSpPr>
          <p:sp>
            <p:nvSpPr>
              <p:cNvPr id="102" name="갈매기형 수장 101"/>
              <p:cNvSpPr/>
              <p:nvPr/>
            </p:nvSpPr>
            <p:spPr>
              <a:xfrm>
                <a:off x="3492439" y="1196978"/>
                <a:ext cx="3276098" cy="945319"/>
              </a:xfrm>
              <a:prstGeom prst="chevron">
                <a:avLst>
                  <a:gd name="adj" fmla="val 26701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03" name="평행 사변형 102"/>
              <p:cNvSpPr/>
              <p:nvPr/>
            </p:nvSpPr>
            <p:spPr>
              <a:xfrm flipV="1">
                <a:off x="3461620" y="1196975"/>
                <a:ext cx="3287229" cy="474162"/>
              </a:xfrm>
              <a:prstGeom prst="parallelogram">
                <a:avLst>
                  <a:gd name="adj" fmla="val 58271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2816320" y="4856083"/>
              <a:ext cx="1091474" cy="265162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latinLnBrk="0">
                <a:defRPr/>
              </a:pPr>
              <a:r>
                <a:rPr lang="ko-KR" altLang="en-US" sz="1100" kern="0" dirty="0" smtClean="0">
                  <a:solidFill>
                    <a:sysClr val="window" lastClr="FFFFFF"/>
                  </a:solidFill>
                  <a:latin typeface="HY헤드라인M" pitchFamily="18" charset="-127"/>
                  <a:ea typeface="HY헤드라인M" pitchFamily="18" charset="-127"/>
                </a:rPr>
                <a:t>대금지급</a:t>
              </a:r>
              <a:endParaRPr lang="ko-KR" altLang="en-US" sz="1100" kern="0" dirty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3488721" y="4016624"/>
            <a:ext cx="1692000" cy="288032"/>
            <a:chOff x="3919490" y="4788975"/>
            <a:chExt cx="1270389" cy="451184"/>
          </a:xfrm>
        </p:grpSpPr>
        <p:grpSp>
          <p:nvGrpSpPr>
            <p:cNvPr id="6" name="그룹 264"/>
            <p:cNvGrpSpPr/>
            <p:nvPr/>
          </p:nvGrpSpPr>
          <p:grpSpPr>
            <a:xfrm>
              <a:off x="3919490" y="4788975"/>
              <a:ext cx="1270389" cy="451184"/>
              <a:chOff x="6350893" y="1196975"/>
              <a:chExt cx="3276098" cy="945325"/>
            </a:xfrm>
          </p:grpSpPr>
          <p:sp>
            <p:nvSpPr>
              <p:cNvPr id="100" name="갈매기형 수장 99"/>
              <p:cNvSpPr/>
              <p:nvPr/>
            </p:nvSpPr>
            <p:spPr>
              <a:xfrm>
                <a:off x="6350893" y="1196978"/>
                <a:ext cx="3276098" cy="945322"/>
              </a:xfrm>
              <a:prstGeom prst="chevron">
                <a:avLst>
                  <a:gd name="adj" fmla="val 27698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01" name="평행 사변형 100"/>
              <p:cNvSpPr/>
              <p:nvPr/>
            </p:nvSpPr>
            <p:spPr>
              <a:xfrm flipV="1">
                <a:off x="6380146" y="1196975"/>
                <a:ext cx="3239224" cy="474162"/>
              </a:xfrm>
              <a:prstGeom prst="parallelogram">
                <a:avLst>
                  <a:gd name="adj" fmla="val 51626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>
              <a:off x="4178507" y="4856083"/>
              <a:ext cx="774135" cy="265162"/>
            </a:xfrm>
            <a:prstGeom prst="rect">
              <a:avLst/>
            </a:prstGeom>
            <a:noFill/>
          </p:spPr>
          <p:txBody>
            <a:bodyPr wrap="none" tIns="0" bIns="0" rtlCol="0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latinLnBrk="0">
                <a:defRPr/>
              </a:pPr>
              <a:r>
                <a:rPr lang="ko-KR" altLang="en-US" sz="1100" kern="0" dirty="0" smtClean="0">
                  <a:solidFill>
                    <a:sysClr val="window" lastClr="FFFFFF"/>
                  </a:solidFill>
                  <a:latin typeface="HY헤드라인M" pitchFamily="18" charset="-127"/>
                  <a:ea typeface="HY헤드라인M" pitchFamily="18" charset="-127"/>
                </a:rPr>
                <a:t>실적증명발급</a:t>
              </a:r>
              <a:endParaRPr lang="ko-KR" altLang="en-US" sz="1100" kern="0" dirty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1" name="TextBox 40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시스템 개요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167" y="704255"/>
            <a:ext cx="4848671" cy="323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그룹 52"/>
          <p:cNvGrpSpPr/>
          <p:nvPr/>
        </p:nvGrpSpPr>
        <p:grpSpPr>
          <a:xfrm>
            <a:off x="316671" y="5528791"/>
            <a:ext cx="4864051" cy="288031"/>
            <a:chOff x="236460" y="5528790"/>
            <a:chExt cx="4864051" cy="360039"/>
          </a:xfrm>
        </p:grpSpPr>
        <p:grpSp>
          <p:nvGrpSpPr>
            <p:cNvPr id="49" name="그룹 48"/>
            <p:cNvGrpSpPr/>
            <p:nvPr/>
          </p:nvGrpSpPr>
          <p:grpSpPr>
            <a:xfrm>
              <a:off x="1824335" y="5528790"/>
              <a:ext cx="1692000" cy="360039"/>
              <a:chOff x="1824335" y="5528790"/>
              <a:chExt cx="1692000" cy="360039"/>
            </a:xfrm>
          </p:grpSpPr>
          <p:sp>
            <p:nvSpPr>
              <p:cNvPr id="37" name="갈매기형 수장 36"/>
              <p:cNvSpPr/>
              <p:nvPr/>
            </p:nvSpPr>
            <p:spPr>
              <a:xfrm>
                <a:off x="1824335" y="5528791"/>
                <a:ext cx="1683038" cy="360038"/>
              </a:xfrm>
              <a:prstGeom prst="chevron">
                <a:avLst>
                  <a:gd name="adj" fmla="val 26701"/>
                </a:avLst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38" name="평행 사변형 37"/>
              <p:cNvSpPr/>
              <p:nvPr/>
            </p:nvSpPr>
            <p:spPr>
              <a:xfrm flipV="1">
                <a:off x="1827576" y="5528790"/>
                <a:ext cx="1688759" cy="180591"/>
              </a:xfrm>
              <a:prstGeom prst="parallelogram">
                <a:avLst>
                  <a:gd name="adj" fmla="val 48978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44" name="그룹 260"/>
            <p:cNvGrpSpPr/>
            <p:nvPr/>
          </p:nvGrpSpPr>
          <p:grpSpPr>
            <a:xfrm>
              <a:off x="236460" y="5528790"/>
              <a:ext cx="1692000" cy="360039"/>
              <a:chOff x="3461620" y="1196975"/>
              <a:chExt cx="3306917" cy="945322"/>
            </a:xfrm>
          </p:grpSpPr>
          <p:sp>
            <p:nvSpPr>
              <p:cNvPr id="46" name="갈매기형 수장 45"/>
              <p:cNvSpPr/>
              <p:nvPr/>
            </p:nvSpPr>
            <p:spPr>
              <a:xfrm>
                <a:off x="3492439" y="1196978"/>
                <a:ext cx="3276098" cy="945319"/>
              </a:xfrm>
              <a:prstGeom prst="chevron">
                <a:avLst>
                  <a:gd name="adj" fmla="val 26701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47" name="평행 사변형 46"/>
              <p:cNvSpPr/>
              <p:nvPr/>
            </p:nvSpPr>
            <p:spPr>
              <a:xfrm flipV="1">
                <a:off x="3461620" y="1196975"/>
                <a:ext cx="3287229" cy="474162"/>
              </a:xfrm>
              <a:prstGeom prst="parallelogram">
                <a:avLst>
                  <a:gd name="adj" fmla="val 58271"/>
                </a:avLst>
              </a:prstGeom>
              <a:solidFill>
                <a:srgbClr val="FFFFFF">
                  <a:alpha val="1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4246">
                  <a:defRPr/>
                </a:pPr>
                <a:endParaRPr lang="ko-KR" altLang="en-US" dirty="0">
                  <a:solidFill>
                    <a:srgbClr val="FFFFFF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51" name="갈매기형 수장 50"/>
            <p:cNvSpPr/>
            <p:nvPr/>
          </p:nvSpPr>
          <p:spPr>
            <a:xfrm>
              <a:off x="3408511" y="5528791"/>
              <a:ext cx="1683038" cy="360038"/>
            </a:xfrm>
            <a:prstGeom prst="chevron">
              <a:avLst>
                <a:gd name="adj" fmla="val 26701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246">
                <a:defRPr/>
              </a:pPr>
              <a:endParaRPr lang="ko-KR" altLang="en-US" dirty="0">
                <a:solidFill>
                  <a:srgbClr val="FFFFFF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52" name="평행 사변형 51"/>
            <p:cNvSpPr/>
            <p:nvPr/>
          </p:nvSpPr>
          <p:spPr>
            <a:xfrm flipV="1">
              <a:off x="3411752" y="5528790"/>
              <a:ext cx="1688759" cy="180591"/>
            </a:xfrm>
            <a:prstGeom prst="parallelogram">
              <a:avLst>
                <a:gd name="adj" fmla="val 48978"/>
              </a:avLst>
            </a:prstGeom>
            <a:solidFill>
              <a:srgbClr val="FFFFFF">
                <a:alpha val="1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246">
                <a:defRPr/>
              </a:pPr>
              <a:endParaRPr lang="ko-KR" altLang="en-US" dirty="0">
                <a:solidFill>
                  <a:srgbClr val="FFFFFF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54" name="그룹 280"/>
          <p:cNvGrpSpPr/>
          <p:nvPr/>
        </p:nvGrpSpPr>
        <p:grpSpPr>
          <a:xfrm>
            <a:off x="1968351" y="5888832"/>
            <a:ext cx="1548000" cy="744367"/>
            <a:chOff x="273050" y="5090515"/>
            <a:chExt cx="1774323" cy="860824"/>
          </a:xfrm>
        </p:grpSpPr>
        <p:sp>
          <p:nvSpPr>
            <p:cNvPr id="55" name="직사각형 18"/>
            <p:cNvSpPr/>
            <p:nvPr/>
          </p:nvSpPr>
          <p:spPr>
            <a:xfrm>
              <a:off x="273050" y="5090515"/>
              <a:ext cx="1774323" cy="8327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285193" y="5162594"/>
              <a:ext cx="1751575" cy="26978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16024" y="5157912"/>
              <a:ext cx="1089926" cy="2847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계약</a:t>
              </a:r>
              <a:r>
                <a:rPr lang="en-US" altLang="ko-KR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지급 현황</a:t>
              </a:r>
            </a:p>
          </p:txBody>
        </p:sp>
        <p:sp>
          <p:nvSpPr>
            <p:cNvPr id="58" name="AutoShape 114"/>
            <p:cNvSpPr>
              <a:spLocks noChangeArrowheads="1"/>
            </p:cNvSpPr>
            <p:nvPr/>
          </p:nvSpPr>
          <p:spPr bwMode="auto">
            <a:xfrm>
              <a:off x="334250" y="5517955"/>
              <a:ext cx="1683215" cy="433384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안드로이드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, IOS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등 다양한 디바이스로 접속 후 현황 조회</a:t>
              </a:r>
            </a:p>
          </p:txBody>
        </p:sp>
      </p:grpSp>
      <p:grpSp>
        <p:nvGrpSpPr>
          <p:cNvPr id="59" name="그룹 281"/>
          <p:cNvGrpSpPr/>
          <p:nvPr/>
        </p:nvGrpSpPr>
        <p:grpSpPr>
          <a:xfrm>
            <a:off x="3591115" y="5888836"/>
            <a:ext cx="1507759" cy="720071"/>
            <a:chOff x="273050" y="5090514"/>
            <a:chExt cx="1774796" cy="832726"/>
          </a:xfrm>
        </p:grpSpPr>
        <p:sp>
          <p:nvSpPr>
            <p:cNvPr id="60" name="직사각형 18"/>
            <p:cNvSpPr/>
            <p:nvPr/>
          </p:nvSpPr>
          <p:spPr>
            <a:xfrm>
              <a:off x="273050" y="5090514"/>
              <a:ext cx="1774323" cy="83272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290069" y="5162592"/>
              <a:ext cx="1741828" cy="2697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8118" y="5157907"/>
              <a:ext cx="1345745" cy="28474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err="1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사용자별</a:t>
              </a:r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 권한관리</a:t>
              </a:r>
            </a:p>
          </p:txBody>
        </p:sp>
        <p:sp>
          <p:nvSpPr>
            <p:cNvPr id="63" name="AutoShape 114"/>
            <p:cNvSpPr>
              <a:spLocks noChangeArrowheads="1"/>
            </p:cNvSpPr>
            <p:nvPr/>
          </p:nvSpPr>
          <p:spPr bwMode="auto">
            <a:xfrm>
              <a:off x="364631" y="5517944"/>
              <a:ext cx="1683215" cy="171075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업체 내부 사용자 개인별 권한 부여 </a:t>
              </a:r>
              <a:endPara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defRPr/>
              </a:pP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  </a:t>
              </a:r>
              <a:endParaRPr lang="ko-KR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grpSp>
        <p:nvGrpSpPr>
          <p:cNvPr id="64" name="그룹 286"/>
          <p:cNvGrpSpPr/>
          <p:nvPr/>
        </p:nvGrpSpPr>
        <p:grpSpPr>
          <a:xfrm>
            <a:off x="348935" y="5888832"/>
            <a:ext cx="1547409" cy="744367"/>
            <a:chOff x="273050" y="5090515"/>
            <a:chExt cx="1774323" cy="860824"/>
          </a:xfrm>
        </p:grpSpPr>
        <p:sp>
          <p:nvSpPr>
            <p:cNvPr id="65" name="직사각형 18"/>
            <p:cNvSpPr/>
            <p:nvPr/>
          </p:nvSpPr>
          <p:spPr>
            <a:xfrm>
              <a:off x="273050" y="5090515"/>
              <a:ext cx="1774323" cy="8327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FAFAF"/>
              </a:solidFill>
            </a:ln>
            <a:effectLst>
              <a:outerShdw blurRad="1016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283672" y="5162594"/>
              <a:ext cx="1754615" cy="2697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5815" y="5157912"/>
              <a:ext cx="1090342" cy="2847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/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계약</a:t>
              </a:r>
              <a:r>
                <a:rPr lang="en-US" altLang="ko-KR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1000" dirty="0" smtClean="0">
                  <a:solidFill>
                    <a:srgbClr val="212121"/>
                  </a:solidFill>
                  <a:latin typeface="산돌고딕 M" pitchFamily="18" charset="-127"/>
                  <a:ea typeface="산돌고딕 M" pitchFamily="18" charset="-127"/>
                </a:rPr>
                <a:t>지급 통계</a:t>
              </a:r>
            </a:p>
          </p:txBody>
        </p:sp>
        <p:sp>
          <p:nvSpPr>
            <p:cNvPr id="68" name="AutoShape 114"/>
            <p:cNvSpPr>
              <a:spLocks noChangeArrowheads="1"/>
            </p:cNvSpPr>
            <p:nvPr/>
          </p:nvSpPr>
          <p:spPr bwMode="auto">
            <a:xfrm>
              <a:off x="324405" y="5517955"/>
              <a:ext cx="1683215" cy="433384"/>
            </a:xfrm>
            <a:prstGeom prst="roundRect">
              <a:avLst>
                <a:gd name="adj" fmla="val 1889"/>
              </a:avLst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0" tIns="0" rIns="0" bIns="0">
              <a:scene3d>
                <a:camera prst="orthographicFront"/>
                <a:lightRig rig="threePt" dir="t"/>
              </a:scene3d>
              <a:sp3d contourW="12700">
                <a:bevelT w="1270"/>
                <a:contourClr>
                  <a:schemeClr val="bg1"/>
                </a:contourClr>
              </a:sp3d>
            </a:bodyPr>
            <a:lstStyle/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발주기관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, 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원</a:t>
              </a:r>
              <a:r>
                <a:rPr lang="en-US" altLang="ko-KR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itchFamily="18" charset="-127"/>
                  <a:ea typeface="산돌고딕 M" pitchFamily="18" charset="-127"/>
                </a:rPr>
                <a:t>하도급사별 계약 및 지급 통계 제공</a:t>
              </a:r>
              <a:endPara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marL="68900" lvl="1" indent="-68900" defTabSz="993106" eaLnBrk="0" latinLnBrk="0" hangingPunct="0">
                <a:spcBef>
                  <a:spcPts val="224"/>
                </a:spcBef>
                <a:buClr>
                  <a:prstClr val="black"/>
                </a:buClr>
                <a:buFont typeface="Arial" pitchFamily="34" charset="0"/>
                <a:buChar char="•"/>
                <a:defRPr/>
              </a:pPr>
              <a:endParaRPr lang="ko-KR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56183" y="5578855"/>
            <a:ext cx="1440160" cy="169277"/>
          </a:xfrm>
          <a:prstGeom prst="rect">
            <a:avLst/>
          </a:prstGeom>
          <a:noFill/>
        </p:spPr>
        <p:txBody>
          <a:bodyPr wrap="square" tIns="0" bIns="0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latinLnBrk="0">
              <a:defRPr/>
            </a:pPr>
            <a:r>
              <a:rPr lang="ko-KR" altLang="en-US" sz="1100" kern="0" dirty="0" smtClean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rPr>
              <a:t>통계</a:t>
            </a:r>
            <a:endParaRPr lang="ko-KR" altLang="en-US" sz="1100" kern="0" dirty="0">
              <a:solidFill>
                <a:sysClr val="window" lastClr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040359" y="5571540"/>
            <a:ext cx="1440160" cy="169277"/>
          </a:xfrm>
          <a:prstGeom prst="rect">
            <a:avLst/>
          </a:prstGeom>
          <a:noFill/>
        </p:spPr>
        <p:txBody>
          <a:bodyPr wrap="square" tIns="0" bIns="0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latinLnBrk="0">
              <a:defRPr/>
            </a:pPr>
            <a:r>
              <a:rPr lang="ko-KR" altLang="en-US" sz="1100" kern="0" dirty="0" err="1" smtClean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rPr>
              <a:t>모바일</a:t>
            </a:r>
            <a:endParaRPr lang="ko-KR" altLang="en-US" sz="1100" kern="0" dirty="0">
              <a:solidFill>
                <a:sysClr val="window" lastClr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24535" y="5571540"/>
            <a:ext cx="1440160" cy="169277"/>
          </a:xfrm>
          <a:prstGeom prst="rect">
            <a:avLst/>
          </a:prstGeom>
          <a:noFill/>
        </p:spPr>
        <p:txBody>
          <a:bodyPr wrap="square" tIns="0" bIns="0" rtlCol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latinLnBrk="0">
              <a:defRPr/>
            </a:pPr>
            <a:r>
              <a:rPr lang="ko-KR" altLang="en-US" sz="1100" kern="0" dirty="0" smtClean="0">
                <a:solidFill>
                  <a:sysClr val="window" lastClr="FFFFFF"/>
                </a:solidFill>
                <a:latin typeface="HY헤드라인M" pitchFamily="18" charset="-127"/>
                <a:ea typeface="HY헤드라인M" pitchFamily="18" charset="-127"/>
              </a:rPr>
              <a:t>사용자 관리</a:t>
            </a:r>
            <a:endParaRPr lang="ko-KR" altLang="en-US" sz="1100" kern="0" dirty="0">
              <a:solidFill>
                <a:sysClr val="window" lastClr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2" name="직사각형 71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하도급관리시스템의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서비스 범위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78"/>
          <p:cNvSpPr>
            <a:spLocks noChangeArrowheads="1"/>
          </p:cNvSpPr>
          <p:nvPr/>
        </p:nvSpPr>
        <p:spPr bwMode="auto">
          <a:xfrm>
            <a:off x="240160" y="848271"/>
            <a:ext cx="4896544" cy="1512168"/>
          </a:xfrm>
          <a:prstGeom prst="roundRect">
            <a:avLst/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209" name="Rectangle 78"/>
          <p:cNvSpPr>
            <a:spLocks noChangeArrowheads="1"/>
          </p:cNvSpPr>
          <p:nvPr/>
        </p:nvSpPr>
        <p:spPr bwMode="auto">
          <a:xfrm>
            <a:off x="312169" y="886075"/>
            <a:ext cx="4752528" cy="143656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74" name="TextBox 73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권한 관리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pic>
        <p:nvPicPr>
          <p:cNvPr id="159" name="Picture 5" descr="F:\★PNG모음★\기타\na_k1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6" y="1352330"/>
            <a:ext cx="1320279" cy="360040"/>
          </a:xfrm>
          <a:prstGeom prst="rect">
            <a:avLst/>
          </a:prstGeom>
          <a:noFill/>
        </p:spPr>
      </p:pic>
      <p:sp>
        <p:nvSpPr>
          <p:cNvPr id="160" name="TextBox 159"/>
          <p:cNvSpPr txBox="1"/>
          <p:nvPr/>
        </p:nvSpPr>
        <p:spPr>
          <a:xfrm>
            <a:off x="594897" y="1352329"/>
            <a:ext cx="972140" cy="307777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>
              <a:bevelT w="1270" h="0"/>
            </a:sp3d>
          </a:bodyPr>
          <a:lstStyle/>
          <a:p>
            <a:pPr algn="ctr" latinLnBrk="0"/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rPr>
              <a:t>발주기관</a:t>
            </a:r>
            <a:endParaRPr lang="ko-KR" altLang="en-US" sz="1400" b="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12700" dist="25400" dir="2700000" algn="tl" rotWithShape="0">
                  <a:schemeClr val="bg1"/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65" name="모서리가 둥근 직사각형 164"/>
          <p:cNvSpPr/>
          <p:nvPr/>
        </p:nvSpPr>
        <p:spPr bwMode="auto">
          <a:xfrm>
            <a:off x="1824335" y="992289"/>
            <a:ext cx="945613" cy="338737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계약회계 담당자</a:t>
            </a:r>
          </a:p>
        </p:txBody>
      </p:sp>
      <p:pic>
        <p:nvPicPr>
          <p:cNvPr id="166" name="Picture 7" descr="F:\★PNG모음★\기타\na_k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0578" y="1298669"/>
            <a:ext cx="1876085" cy="10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" name="Text Box 59"/>
          <p:cNvSpPr txBox="1">
            <a:spLocks noChangeArrowheads="1"/>
          </p:cNvSpPr>
          <p:nvPr/>
        </p:nvSpPr>
        <p:spPr bwMode="auto">
          <a:xfrm>
            <a:off x="2877821" y="1010875"/>
            <a:ext cx="1549373" cy="297517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계약통보 수신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검토서 작성</a:t>
            </a: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대금지급 처리</a:t>
            </a:r>
          </a:p>
        </p:txBody>
      </p:sp>
      <p:sp>
        <p:nvSpPr>
          <p:cNvPr id="168" name="타원 167"/>
          <p:cNvSpPr/>
          <p:nvPr/>
        </p:nvSpPr>
        <p:spPr bwMode="auto">
          <a:xfrm>
            <a:off x="2837745" y="1030405"/>
            <a:ext cx="61459" cy="622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defRPr/>
            </a:pPr>
            <a:endParaRPr lang="ko-KR" altLang="en-US" sz="900" dirty="0">
              <a:solidFill>
                <a:prstClr val="black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69" name="타원 168"/>
          <p:cNvSpPr/>
          <p:nvPr/>
        </p:nvSpPr>
        <p:spPr bwMode="auto">
          <a:xfrm>
            <a:off x="2837745" y="1189580"/>
            <a:ext cx="61459" cy="622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defRPr/>
            </a:pPr>
            <a:endParaRPr lang="ko-KR" altLang="en-US" sz="900" dirty="0">
              <a:solidFill>
                <a:prstClr val="black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70" name="모서리가 둥근 직사각형 169"/>
          <p:cNvSpPr/>
          <p:nvPr/>
        </p:nvSpPr>
        <p:spPr bwMode="auto">
          <a:xfrm>
            <a:off x="1824335" y="1424337"/>
            <a:ext cx="945613" cy="338737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감독관</a:t>
            </a:r>
            <a:endParaRPr lang="en-US" altLang="ko-KR" sz="9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  <a:p>
            <a:pPr algn="ctr" defTabSz="995482" eaLnBrk="0" latinLnBrk="0" hangingPunct="0">
              <a:defRPr/>
            </a:pPr>
            <a:r>
              <a:rPr lang="en-US" altLang="ko-KR" sz="8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(</a:t>
            </a:r>
            <a:r>
              <a:rPr lang="ko-KR" altLang="en-US" sz="8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조달청 감독관</a:t>
            </a:r>
            <a:r>
              <a:rPr lang="en-US" altLang="ko-KR" sz="8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endParaRPr lang="en-US" altLang="ko-KR" sz="9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pic>
        <p:nvPicPr>
          <p:cNvPr id="171" name="Picture 7" descr="F:\★PNG모음★\기타\na_k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2586" y="1755686"/>
            <a:ext cx="1876085" cy="10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" name="Text Box 59"/>
          <p:cNvSpPr txBox="1">
            <a:spLocks noChangeArrowheads="1"/>
          </p:cNvSpPr>
          <p:nvPr/>
        </p:nvSpPr>
        <p:spPr bwMode="auto">
          <a:xfrm>
            <a:off x="2877821" y="1455742"/>
            <a:ext cx="1610810" cy="297517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계약통보 수신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검토서 작성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대금 지급 현황 조회</a:t>
            </a:r>
          </a:p>
        </p:txBody>
      </p:sp>
      <p:sp>
        <p:nvSpPr>
          <p:cNvPr id="173" name="타원 172"/>
          <p:cNvSpPr/>
          <p:nvPr/>
        </p:nvSpPr>
        <p:spPr bwMode="auto">
          <a:xfrm>
            <a:off x="2837745" y="1463804"/>
            <a:ext cx="61459" cy="622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defRPr/>
            </a:pPr>
            <a:endParaRPr lang="ko-KR" altLang="en-US" sz="900" dirty="0">
              <a:solidFill>
                <a:prstClr val="black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74" name="타원 173"/>
          <p:cNvSpPr/>
          <p:nvPr/>
        </p:nvSpPr>
        <p:spPr bwMode="auto">
          <a:xfrm>
            <a:off x="2837745" y="1622979"/>
            <a:ext cx="61459" cy="622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defRPr/>
            </a:pPr>
            <a:endParaRPr lang="ko-KR" altLang="en-US" sz="900" dirty="0">
              <a:solidFill>
                <a:prstClr val="black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175" name="모서리가 둥근 직사각형 174"/>
          <p:cNvSpPr/>
          <p:nvPr/>
        </p:nvSpPr>
        <p:spPr bwMode="auto">
          <a:xfrm>
            <a:off x="1824335" y="1856385"/>
            <a:ext cx="945613" cy="338737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감리</a:t>
            </a:r>
            <a:endParaRPr lang="ko-KR" altLang="en-US" sz="900" kern="0" dirty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6" name="Text Box 59"/>
          <p:cNvSpPr txBox="1">
            <a:spLocks noChangeArrowheads="1"/>
          </p:cNvSpPr>
          <p:nvPr/>
        </p:nvSpPr>
        <p:spPr bwMode="auto">
          <a:xfrm>
            <a:off x="2877821" y="1981421"/>
            <a:ext cx="1559759" cy="15645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defRPr/>
            </a:pP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계약통보 수신</a:t>
            </a:r>
            <a:r>
              <a:rPr lang="en-US" altLang="ko-KR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9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검토서 작성</a:t>
            </a:r>
            <a:endParaRPr lang="en-US" altLang="ko-KR" sz="9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177" name="타원 176"/>
          <p:cNvSpPr/>
          <p:nvPr/>
        </p:nvSpPr>
        <p:spPr bwMode="auto">
          <a:xfrm>
            <a:off x="2837745" y="2003413"/>
            <a:ext cx="61459" cy="622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defRPr/>
            </a:pPr>
            <a:endParaRPr lang="ko-KR" altLang="en-US" sz="900" dirty="0">
              <a:solidFill>
                <a:prstClr val="black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179" name="그룹 178"/>
          <p:cNvGrpSpPr/>
          <p:nvPr/>
        </p:nvGrpSpPr>
        <p:grpSpPr>
          <a:xfrm>
            <a:off x="456184" y="2792489"/>
            <a:ext cx="1320279" cy="360041"/>
            <a:chOff x="0" y="704255"/>
            <a:chExt cx="1955904" cy="360041"/>
          </a:xfrm>
        </p:grpSpPr>
        <p:pic>
          <p:nvPicPr>
            <p:cNvPr id="180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181" name="TextBox 180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원도급사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204" name="그룹 203"/>
          <p:cNvGrpSpPr/>
          <p:nvPr/>
        </p:nvGrpSpPr>
        <p:grpSpPr>
          <a:xfrm>
            <a:off x="3552528" y="2792489"/>
            <a:ext cx="1320279" cy="360041"/>
            <a:chOff x="0" y="704255"/>
            <a:chExt cx="1955904" cy="360041"/>
          </a:xfrm>
        </p:grpSpPr>
        <p:pic>
          <p:nvPicPr>
            <p:cNvPr id="205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206" name="TextBox 205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하도급사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253" name="TextBox 160"/>
          <p:cNvSpPr txBox="1">
            <a:spLocks noChangeArrowheads="1"/>
          </p:cNvSpPr>
          <p:nvPr/>
        </p:nvSpPr>
        <p:spPr bwMode="auto">
          <a:xfrm>
            <a:off x="240160" y="5888832"/>
            <a:ext cx="4896544" cy="60707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0" bIns="72000">
            <a:spAutoFit/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>
              <a:defRPr/>
            </a:pPr>
            <a:r>
              <a:rPr lang="en-US" altLang="ko-KR" sz="1600" dirty="0" smtClean="0">
                <a:latin typeface="산돌고딕B" pitchFamily="18" charset="-127"/>
                <a:ea typeface="산돌고딕B" pitchFamily="18" charset="-127"/>
              </a:rPr>
              <a:t> ※ 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원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·</a:t>
            </a:r>
            <a:r>
              <a:rPr lang="ko-KR" altLang="en-US" sz="1200" dirty="0" err="1" smtClean="0">
                <a:latin typeface="산돌고딕B" pitchFamily="18" charset="-127"/>
                <a:ea typeface="산돌고딕B" pitchFamily="18" charset="-127"/>
              </a:rPr>
              <a:t>하도급사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업체관리자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는 자기업체 사용자에게 권한 부여</a:t>
            </a:r>
            <a:endParaRPr lang="en-US" altLang="ko-KR" sz="1200" dirty="0" smtClean="0">
              <a:latin typeface="산돌고딕B" pitchFamily="18" charset="-127"/>
              <a:ea typeface="산돌고딕B" pitchFamily="18" charset="-127"/>
            </a:endParaRPr>
          </a:p>
          <a:p>
            <a:pPr>
              <a:defRPr/>
            </a:pP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       (</a:t>
            </a:r>
            <a:r>
              <a:rPr lang="ko-KR" altLang="en-US" sz="14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현장관리자를 제외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한 나머지 권한은 </a:t>
            </a:r>
            <a:r>
              <a:rPr lang="ko-KR" altLang="en-US" sz="14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복수 권한 부여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가능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)</a:t>
            </a:r>
            <a:endParaRPr lang="ko-KR" altLang="en-US" sz="1400" dirty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70" name="직사각형 69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사용자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그룹별 권한 부여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grpSp>
        <p:nvGrpSpPr>
          <p:cNvPr id="66" name="그룹 65"/>
          <p:cNvGrpSpPr/>
          <p:nvPr/>
        </p:nvGrpSpPr>
        <p:grpSpPr>
          <a:xfrm>
            <a:off x="456184" y="2792489"/>
            <a:ext cx="1320279" cy="360041"/>
            <a:chOff x="0" y="704255"/>
            <a:chExt cx="1955904" cy="360041"/>
          </a:xfrm>
        </p:grpSpPr>
        <p:pic>
          <p:nvPicPr>
            <p:cNvPr id="67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68" name="TextBox 67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원도급사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69" name="그룹 395"/>
          <p:cNvGrpSpPr/>
          <p:nvPr/>
        </p:nvGrpSpPr>
        <p:grpSpPr>
          <a:xfrm>
            <a:off x="2256381" y="3368551"/>
            <a:ext cx="946803" cy="1994922"/>
            <a:chOff x="8165868" y="1070304"/>
            <a:chExt cx="1308248" cy="2544454"/>
          </a:xfrm>
        </p:grpSpPr>
        <p:sp>
          <p:nvSpPr>
            <p:cNvPr id="71" name="모서리가 둥근 직사각형 70"/>
            <p:cNvSpPr/>
            <p:nvPr/>
          </p:nvSpPr>
          <p:spPr bwMode="auto">
            <a:xfrm>
              <a:off x="8165871" y="1774439"/>
              <a:ext cx="1308244" cy="432049"/>
            </a:xfrm>
            <a:prstGeom prst="roundRect">
              <a:avLst>
                <a:gd name="adj" fmla="val 21956"/>
              </a:avLst>
            </a:prstGeom>
            <a:gradFill>
              <a:gsLst>
                <a:gs pos="0">
                  <a:srgbClr val="FFFFFF"/>
                </a:gs>
                <a:gs pos="17000">
                  <a:srgbClr val="FFFFFF"/>
                </a:gs>
                <a:gs pos="83000">
                  <a:srgbClr val="ECECEC"/>
                </a:gs>
                <a:gs pos="100000">
                  <a:srgbClr val="FFFFFF"/>
                </a:gs>
              </a:gsLst>
              <a:lin ang="5400000" scaled="0"/>
            </a:gra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계약</a:t>
              </a:r>
              <a:endParaRPr lang="en-US" altLang="ko-KR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담당자</a:t>
              </a:r>
              <a:endParaRPr lang="ko-KR" altLang="en-US" sz="9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72" name="모서리가 둥근 직사각형 71"/>
            <p:cNvSpPr/>
            <p:nvPr/>
          </p:nvSpPr>
          <p:spPr bwMode="auto">
            <a:xfrm>
              <a:off x="8165868" y="2478573"/>
              <a:ext cx="1308243" cy="432049"/>
            </a:xfrm>
            <a:prstGeom prst="roundRect">
              <a:avLst>
                <a:gd name="adj" fmla="val 21956"/>
              </a:avLst>
            </a:prstGeom>
            <a:gradFill>
              <a:gsLst>
                <a:gs pos="0">
                  <a:srgbClr val="FFFFFF"/>
                </a:gs>
                <a:gs pos="17000">
                  <a:srgbClr val="FFFFFF"/>
                </a:gs>
                <a:gs pos="83000">
                  <a:srgbClr val="ECECEC"/>
                </a:gs>
                <a:gs pos="100000">
                  <a:srgbClr val="FFFFFF"/>
                </a:gs>
              </a:gsLst>
              <a:lin ang="5400000" scaled="0"/>
            </a:gra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현장</a:t>
              </a:r>
              <a:endParaRPr lang="en-US" altLang="ko-KR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관리자</a:t>
              </a:r>
              <a:endParaRPr lang="ko-KR" altLang="en-US" sz="9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73" name="모서리가 둥근 직사각형 72"/>
            <p:cNvSpPr/>
            <p:nvPr/>
          </p:nvSpPr>
          <p:spPr bwMode="auto">
            <a:xfrm>
              <a:off x="8165869" y="3182709"/>
              <a:ext cx="1308244" cy="432049"/>
            </a:xfrm>
            <a:prstGeom prst="roundRect">
              <a:avLst>
                <a:gd name="adj" fmla="val 21956"/>
              </a:avLst>
            </a:prstGeom>
            <a:gradFill>
              <a:gsLst>
                <a:gs pos="0">
                  <a:srgbClr val="FFFFFF"/>
                </a:gs>
                <a:gs pos="17000">
                  <a:srgbClr val="FFFFFF"/>
                </a:gs>
                <a:gs pos="83000">
                  <a:srgbClr val="ECECEC"/>
                </a:gs>
                <a:gs pos="100000">
                  <a:srgbClr val="FFFFFF"/>
                </a:gs>
              </a:gsLst>
              <a:lin ang="5400000" scaled="0"/>
            </a:gra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재무</a:t>
              </a:r>
              <a:endParaRPr lang="en-US" altLang="ko-KR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담당자</a:t>
              </a:r>
              <a:endParaRPr lang="ko-KR" altLang="en-US" sz="9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75" name="모서리가 둥근 직사각형 74"/>
            <p:cNvSpPr/>
            <p:nvPr/>
          </p:nvSpPr>
          <p:spPr bwMode="auto">
            <a:xfrm>
              <a:off x="8165872" y="1070304"/>
              <a:ext cx="1308244" cy="432049"/>
            </a:xfrm>
            <a:prstGeom prst="roundRect">
              <a:avLst>
                <a:gd name="adj" fmla="val 21956"/>
              </a:avLst>
            </a:prstGeom>
            <a:gradFill>
              <a:gsLst>
                <a:gs pos="0">
                  <a:srgbClr val="FFFFFF"/>
                </a:gs>
                <a:gs pos="17000">
                  <a:srgbClr val="FFFFFF"/>
                </a:gs>
                <a:gs pos="83000">
                  <a:srgbClr val="ECECEC"/>
                </a:gs>
                <a:gs pos="100000">
                  <a:srgbClr val="FFFFFF"/>
                </a:gs>
              </a:gsLst>
              <a:lin ang="5400000" scaled="0"/>
            </a:gra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innerShdw blurRad="50800">
                <a:prstClr val="black">
                  <a:alpha val="6000"/>
                </a:prst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/>
                <a:contourClr>
                  <a:schemeClr val="bg1"/>
                </a:contourClr>
              </a:sp3d>
            </a:bodyPr>
            <a:lstStyle/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업체</a:t>
              </a:r>
              <a:endParaRPr lang="en-US" altLang="ko-KR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  <a:p>
              <a:pPr algn="ctr" defTabSz="995482" eaLnBrk="0" latinLnBrk="0" hangingPunct="0">
                <a:defRPr/>
              </a:pPr>
              <a:r>
                <a:rPr lang="ko-KR" altLang="en-US" sz="900" kern="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산돌고딕 M" pitchFamily="18" charset="-127"/>
                  <a:ea typeface="산돌고딕 M" pitchFamily="18" charset="-127"/>
                </a:rPr>
                <a:t>관리자</a:t>
              </a:r>
              <a:endParaRPr lang="ko-KR" altLang="en-US" sz="9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grpSp>
        <p:nvGrpSpPr>
          <p:cNvPr id="76" name="그룹 75"/>
          <p:cNvGrpSpPr/>
          <p:nvPr/>
        </p:nvGrpSpPr>
        <p:grpSpPr>
          <a:xfrm>
            <a:off x="3552528" y="2792489"/>
            <a:ext cx="1320279" cy="360041"/>
            <a:chOff x="0" y="704255"/>
            <a:chExt cx="1955904" cy="360041"/>
          </a:xfrm>
        </p:grpSpPr>
        <p:pic>
          <p:nvPicPr>
            <p:cNvPr id="77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78" name="TextBox 77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하도급사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79" name="그룹 78"/>
          <p:cNvGrpSpPr/>
          <p:nvPr/>
        </p:nvGrpSpPr>
        <p:grpSpPr>
          <a:xfrm>
            <a:off x="240159" y="3152528"/>
            <a:ext cx="1944216" cy="2448272"/>
            <a:chOff x="240159" y="3152527"/>
            <a:chExt cx="1944216" cy="2448272"/>
          </a:xfrm>
        </p:grpSpPr>
        <p:grpSp>
          <p:nvGrpSpPr>
            <p:cNvPr id="80" name="그룹 41"/>
            <p:cNvGrpSpPr/>
            <p:nvPr/>
          </p:nvGrpSpPr>
          <p:grpSpPr>
            <a:xfrm>
              <a:off x="240159" y="3152527"/>
              <a:ext cx="1944216" cy="2448272"/>
              <a:chOff x="5183981" y="4088904"/>
              <a:chExt cx="1116012" cy="1116013"/>
            </a:xfrm>
          </p:grpSpPr>
          <p:sp>
            <p:nvSpPr>
              <p:cNvPr id="95" name="Rectangle 78"/>
              <p:cNvSpPr>
                <a:spLocks noChangeArrowheads="1"/>
              </p:cNvSpPr>
              <p:nvPr/>
            </p:nvSpPr>
            <p:spPr bwMode="auto">
              <a:xfrm>
                <a:off x="5183981" y="4088904"/>
                <a:ext cx="1116012" cy="1116013"/>
              </a:xfrm>
              <a:prstGeom prst="roundRect">
                <a:avLst/>
              </a:prstGeom>
              <a:gradFill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22000"/>
                  </a:prstClr>
                </a:outerShdw>
              </a:effectLst>
            </p:spPr>
            <p:txBody>
              <a:bodyPr wrap="none" anchor="ctr"/>
              <a:lstStyle/>
              <a:p>
                <a:pPr marL="339725" indent="-339725" algn="ctr" defTabSz="1042988" latinLnBrk="0">
                  <a:spcBef>
                    <a:spcPts val="300"/>
                  </a:spcBef>
                  <a:buClr>
                    <a:srgbClr val="292929"/>
                  </a:buClr>
                  <a:buSzPct val="100000"/>
                  <a:tabLst>
                    <a:tab pos="5648325" algn="l"/>
                  </a:tabLst>
                  <a:defRPr/>
                </a:pPr>
                <a:endParaRPr kumimoji="0"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  <p:sp>
            <p:nvSpPr>
              <p:cNvPr id="96" name="Rectangle 78"/>
              <p:cNvSpPr>
                <a:spLocks noChangeArrowheads="1"/>
              </p:cNvSpPr>
              <p:nvPr/>
            </p:nvSpPr>
            <p:spPr bwMode="auto">
              <a:xfrm>
                <a:off x="5202538" y="4158655"/>
                <a:ext cx="1080952" cy="976511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</p:grpSp>
        <p:grpSp>
          <p:nvGrpSpPr>
            <p:cNvPr id="81" name="그룹 243"/>
            <p:cNvGrpSpPr/>
            <p:nvPr/>
          </p:nvGrpSpPr>
          <p:grpSpPr>
            <a:xfrm>
              <a:off x="565069" y="4027399"/>
              <a:ext cx="1282551" cy="156453"/>
              <a:chOff x="637077" y="3784073"/>
              <a:chExt cx="1282551" cy="156453"/>
            </a:xfrm>
          </p:grpSpPr>
          <p:sp>
            <p:nvSpPr>
              <p:cNvPr id="93" name="Text Box 59"/>
              <p:cNvSpPr txBox="1">
                <a:spLocks noChangeArrowheads="1"/>
              </p:cNvSpPr>
              <p:nvPr/>
            </p:nvSpPr>
            <p:spPr bwMode="auto">
              <a:xfrm>
                <a:off x="637077" y="3784073"/>
                <a:ext cx="1247077" cy="156453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계약서 및 통보서 작성</a:t>
                </a:r>
              </a:p>
            </p:txBody>
          </p:sp>
          <p:sp>
            <p:nvSpPr>
              <p:cNvPr id="94" name="타원 93"/>
              <p:cNvSpPr/>
              <p:nvPr/>
            </p:nvSpPr>
            <p:spPr bwMode="auto">
              <a:xfrm>
                <a:off x="1858169" y="3811898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82" name="그룹 242"/>
            <p:cNvGrpSpPr/>
            <p:nvPr/>
          </p:nvGrpSpPr>
          <p:grpSpPr>
            <a:xfrm>
              <a:off x="356615" y="4519405"/>
              <a:ext cx="1491005" cy="297517"/>
              <a:chOff x="428623" y="4166601"/>
              <a:chExt cx="1491005" cy="297517"/>
            </a:xfrm>
          </p:grpSpPr>
          <p:sp>
            <p:nvSpPr>
              <p:cNvPr id="90" name="Text Box 59"/>
              <p:cNvSpPr txBox="1">
                <a:spLocks noChangeArrowheads="1"/>
              </p:cNvSpPr>
              <p:nvPr/>
            </p:nvSpPr>
            <p:spPr bwMode="auto">
              <a:xfrm>
                <a:off x="428623" y="4166601"/>
                <a:ext cx="1455531" cy="297517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계약서 작성</a:t>
                </a:r>
              </a:p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대금청구</a:t>
                </a:r>
                <a:r>
                  <a:rPr lang="en-US" altLang="ko-KR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, </a:t>
                </a: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하도급 청구 승인</a:t>
                </a:r>
              </a:p>
            </p:txBody>
          </p:sp>
          <p:sp>
            <p:nvSpPr>
              <p:cNvPr id="91" name="타원 90"/>
              <p:cNvSpPr/>
              <p:nvPr/>
            </p:nvSpPr>
            <p:spPr bwMode="auto">
              <a:xfrm>
                <a:off x="1858169" y="4190776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92" name="타원 91"/>
              <p:cNvSpPr/>
              <p:nvPr/>
            </p:nvSpPr>
            <p:spPr bwMode="auto">
              <a:xfrm>
                <a:off x="1858169" y="4349951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83" name="그룹 241"/>
            <p:cNvGrpSpPr/>
            <p:nvPr/>
          </p:nvGrpSpPr>
          <p:grpSpPr>
            <a:xfrm>
              <a:off x="565069" y="5051399"/>
              <a:ext cx="1282551" cy="297517"/>
              <a:chOff x="637077" y="4659814"/>
              <a:chExt cx="1282551" cy="297517"/>
            </a:xfrm>
          </p:grpSpPr>
          <p:sp>
            <p:nvSpPr>
              <p:cNvPr id="87" name="Text Box 59"/>
              <p:cNvSpPr txBox="1">
                <a:spLocks noChangeArrowheads="1"/>
              </p:cNvSpPr>
              <p:nvPr/>
            </p:nvSpPr>
            <p:spPr bwMode="auto">
              <a:xfrm>
                <a:off x="637077" y="4659814"/>
                <a:ext cx="1247077" cy="297517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대금 청구</a:t>
                </a:r>
                <a:r>
                  <a:rPr lang="en-US" altLang="ko-KR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/</a:t>
                </a: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지급</a:t>
                </a:r>
              </a:p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하도급 청구 승인</a:t>
                </a:r>
              </a:p>
            </p:txBody>
          </p:sp>
          <p:sp>
            <p:nvSpPr>
              <p:cNvPr id="88" name="타원 87"/>
              <p:cNvSpPr/>
              <p:nvPr/>
            </p:nvSpPr>
            <p:spPr bwMode="auto">
              <a:xfrm>
                <a:off x="1858169" y="4683817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89" name="타원 88"/>
              <p:cNvSpPr/>
              <p:nvPr/>
            </p:nvSpPr>
            <p:spPr bwMode="auto">
              <a:xfrm>
                <a:off x="1858169" y="4842992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grpSp>
          <p:nvGrpSpPr>
            <p:cNvPr id="84" name="그룹 244"/>
            <p:cNvGrpSpPr/>
            <p:nvPr/>
          </p:nvGrpSpPr>
          <p:grpSpPr>
            <a:xfrm>
              <a:off x="322553" y="3488184"/>
              <a:ext cx="1525067" cy="156453"/>
              <a:chOff x="394561" y="3344168"/>
              <a:chExt cx="1525067" cy="156453"/>
            </a:xfrm>
          </p:grpSpPr>
          <p:sp>
            <p:nvSpPr>
              <p:cNvPr id="85" name="Text Box 59"/>
              <p:cNvSpPr txBox="1">
                <a:spLocks noChangeArrowheads="1"/>
              </p:cNvSpPr>
              <p:nvPr/>
            </p:nvSpPr>
            <p:spPr bwMode="auto">
              <a:xfrm>
                <a:off x="394561" y="3344168"/>
                <a:ext cx="1489593" cy="156453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indent="-98598" algn="r">
                  <a:lnSpc>
                    <a:spcPts val="524"/>
                  </a:lnSpc>
                  <a:spcBef>
                    <a:spcPts val="449"/>
                  </a:spcBef>
                  <a:spcAft>
                    <a:spcPts val="224"/>
                  </a:spcAft>
                  <a:buClr>
                    <a:srgbClr val="777777"/>
                  </a:buClr>
                  <a:defRPr/>
                </a:pP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업체 </a:t>
                </a:r>
                <a:r>
                  <a:rPr lang="ko-KR" altLang="en-US" sz="900" dirty="0" err="1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사용자별</a:t>
                </a:r>
                <a:r>
                  <a:rPr lang="ko-KR" altLang="en-US" sz="900" dirty="0" smtClean="0">
                    <a:solidFill>
                      <a:schemeClr val="tx2">
                        <a:lumMod val="75000"/>
                      </a:schemeClr>
                    </a:solidFill>
                    <a:latin typeface="산돌고딕 L" pitchFamily="18" charset="-127"/>
                    <a:ea typeface="산돌고딕 L" pitchFamily="18" charset="-127"/>
                  </a:rPr>
                  <a:t> 권한 부여</a:t>
                </a:r>
              </a:p>
            </p:txBody>
          </p:sp>
          <p:sp>
            <p:nvSpPr>
              <p:cNvPr id="86" name="타원 85"/>
              <p:cNvSpPr/>
              <p:nvPr/>
            </p:nvSpPr>
            <p:spPr bwMode="auto">
              <a:xfrm>
                <a:off x="1858169" y="3394651"/>
                <a:ext cx="61459" cy="6228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>
                  <a:defRPr/>
                </a:pPr>
                <a:endParaRPr lang="ko-KR" altLang="en-US" sz="900" dirty="0">
                  <a:solidFill>
                    <a:prstClr val="black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</p:grpSp>
      <p:grpSp>
        <p:nvGrpSpPr>
          <p:cNvPr id="97" name="그룹 96"/>
          <p:cNvGrpSpPr/>
          <p:nvPr/>
        </p:nvGrpSpPr>
        <p:grpSpPr>
          <a:xfrm>
            <a:off x="3255530" y="3152528"/>
            <a:ext cx="1944216" cy="2448272"/>
            <a:chOff x="3255530" y="3152527"/>
            <a:chExt cx="1944216" cy="2448272"/>
          </a:xfrm>
        </p:grpSpPr>
        <p:grpSp>
          <p:nvGrpSpPr>
            <p:cNvPr id="98" name="그룹 41"/>
            <p:cNvGrpSpPr/>
            <p:nvPr/>
          </p:nvGrpSpPr>
          <p:grpSpPr>
            <a:xfrm>
              <a:off x="3255530" y="3152527"/>
              <a:ext cx="1944216" cy="2448272"/>
              <a:chOff x="5167324" y="4088904"/>
              <a:chExt cx="1132669" cy="984716"/>
            </a:xfrm>
          </p:grpSpPr>
          <p:sp>
            <p:nvSpPr>
              <p:cNvPr id="107" name="Rectangle 78"/>
              <p:cNvSpPr>
                <a:spLocks noChangeArrowheads="1"/>
              </p:cNvSpPr>
              <p:nvPr/>
            </p:nvSpPr>
            <p:spPr bwMode="auto">
              <a:xfrm>
                <a:off x="5167324" y="4088904"/>
                <a:ext cx="1132669" cy="984716"/>
              </a:xfrm>
              <a:prstGeom prst="roundRect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22000"/>
                  </a:prstClr>
                </a:outerShdw>
              </a:effectLst>
            </p:spPr>
            <p:txBody>
              <a:bodyPr wrap="none" anchor="ctr"/>
              <a:lstStyle/>
              <a:p>
                <a:pPr marL="339725" indent="-339725" algn="ctr" defTabSz="1042988" latinLnBrk="0">
                  <a:spcBef>
                    <a:spcPts val="300"/>
                  </a:spcBef>
                  <a:buClr>
                    <a:srgbClr val="292929"/>
                  </a:buClr>
                  <a:buSzPct val="100000"/>
                  <a:tabLst>
                    <a:tab pos="5648325" algn="l"/>
                  </a:tabLst>
                  <a:defRPr/>
                </a:pPr>
                <a:endParaRPr kumimoji="0"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  <p:sp>
            <p:nvSpPr>
              <p:cNvPr id="108" name="Rectangle 78"/>
              <p:cNvSpPr>
                <a:spLocks noChangeArrowheads="1"/>
              </p:cNvSpPr>
              <p:nvPr/>
            </p:nvSpPr>
            <p:spPr bwMode="auto">
              <a:xfrm>
                <a:off x="5183982" y="4137544"/>
                <a:ext cx="1099355" cy="870428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</p:grpSp>
        <p:sp>
          <p:nvSpPr>
            <p:cNvPr id="99" name="Text Box 59"/>
            <p:cNvSpPr txBox="1">
              <a:spLocks noChangeArrowheads="1"/>
            </p:cNvSpPr>
            <p:nvPr/>
          </p:nvSpPr>
          <p:spPr bwMode="auto">
            <a:xfrm>
              <a:off x="3580535" y="5099023"/>
              <a:ext cx="1247077" cy="156453"/>
            </a:xfrm>
            <a:prstGeom prst="rect">
              <a:avLst/>
            </a:prstGeom>
            <a:noFill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indent="-98598">
                <a:lnSpc>
                  <a:spcPts val="524"/>
                </a:lnSpc>
                <a:spcBef>
                  <a:spcPts val="449"/>
                </a:spcBef>
                <a:spcAft>
                  <a:spcPts val="224"/>
                </a:spcAft>
                <a:buClr>
                  <a:srgbClr val="777777"/>
                </a:buClr>
                <a:defRPr/>
              </a:pP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대금 청구</a:t>
              </a:r>
              <a:r>
                <a:rPr lang="en-US" altLang="ko-KR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지급</a:t>
              </a:r>
            </a:p>
          </p:txBody>
        </p:sp>
        <p:sp>
          <p:nvSpPr>
            <p:cNvPr id="100" name="타원 99"/>
            <p:cNvSpPr/>
            <p:nvPr/>
          </p:nvSpPr>
          <p:spPr bwMode="auto">
            <a:xfrm>
              <a:off x="3506298" y="5126464"/>
              <a:ext cx="61459" cy="6228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endParaRPr lang="ko-KR" altLang="en-US" sz="900" dirty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1" name="Text Box 59"/>
            <p:cNvSpPr txBox="1">
              <a:spLocks noChangeArrowheads="1"/>
            </p:cNvSpPr>
            <p:nvPr/>
          </p:nvSpPr>
          <p:spPr bwMode="auto">
            <a:xfrm>
              <a:off x="3577501" y="4567030"/>
              <a:ext cx="1455531" cy="156453"/>
            </a:xfrm>
            <a:prstGeom prst="rect">
              <a:avLst/>
            </a:prstGeom>
            <a:noFill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indent="-98598">
                <a:lnSpc>
                  <a:spcPts val="524"/>
                </a:lnSpc>
                <a:spcBef>
                  <a:spcPts val="449"/>
                </a:spcBef>
                <a:spcAft>
                  <a:spcPts val="224"/>
                </a:spcAft>
                <a:buClr>
                  <a:srgbClr val="777777"/>
                </a:buClr>
                <a:defRPr/>
              </a:pP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대금 청구 조회</a:t>
              </a:r>
            </a:p>
          </p:txBody>
        </p:sp>
        <p:sp>
          <p:nvSpPr>
            <p:cNvPr id="102" name="타원 101"/>
            <p:cNvSpPr/>
            <p:nvPr/>
          </p:nvSpPr>
          <p:spPr bwMode="auto">
            <a:xfrm>
              <a:off x="3506298" y="4596185"/>
              <a:ext cx="61459" cy="6228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endParaRPr lang="ko-KR" altLang="en-US" sz="900" dirty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3" name="Text Box 59"/>
            <p:cNvSpPr txBox="1">
              <a:spLocks noChangeArrowheads="1"/>
            </p:cNvSpPr>
            <p:nvPr/>
          </p:nvSpPr>
          <p:spPr bwMode="auto">
            <a:xfrm>
              <a:off x="3580440" y="4027399"/>
              <a:ext cx="1247077" cy="156453"/>
            </a:xfrm>
            <a:prstGeom prst="rect">
              <a:avLst/>
            </a:prstGeom>
            <a:noFill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indent="-98598">
                <a:lnSpc>
                  <a:spcPts val="524"/>
                </a:lnSpc>
                <a:spcBef>
                  <a:spcPts val="449"/>
                </a:spcBef>
                <a:spcAft>
                  <a:spcPts val="224"/>
                </a:spcAft>
                <a:buClr>
                  <a:srgbClr val="777777"/>
                </a:buClr>
                <a:defRPr/>
              </a:pP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계약서 초안 수신</a:t>
              </a:r>
              <a:r>
                <a:rPr lang="en-US" altLang="ko-KR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/</a:t>
              </a: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응답</a:t>
              </a:r>
            </a:p>
          </p:txBody>
        </p:sp>
        <p:sp>
          <p:nvSpPr>
            <p:cNvPr id="104" name="타원 103"/>
            <p:cNvSpPr/>
            <p:nvPr/>
          </p:nvSpPr>
          <p:spPr bwMode="auto">
            <a:xfrm>
              <a:off x="3506298" y="4059951"/>
              <a:ext cx="61459" cy="6228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endParaRPr lang="ko-KR" altLang="en-US" sz="900" dirty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05" name="Text Box 59"/>
            <p:cNvSpPr txBox="1">
              <a:spLocks noChangeArrowheads="1"/>
            </p:cNvSpPr>
            <p:nvPr/>
          </p:nvSpPr>
          <p:spPr bwMode="auto">
            <a:xfrm>
              <a:off x="3580440" y="3488184"/>
              <a:ext cx="1446853" cy="156453"/>
            </a:xfrm>
            <a:prstGeom prst="rect">
              <a:avLst/>
            </a:prstGeom>
            <a:noFill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indent="-98598">
                <a:lnSpc>
                  <a:spcPts val="524"/>
                </a:lnSpc>
                <a:spcBef>
                  <a:spcPts val="449"/>
                </a:spcBef>
                <a:spcAft>
                  <a:spcPts val="224"/>
                </a:spcAft>
                <a:buClr>
                  <a:srgbClr val="777777"/>
                </a:buClr>
                <a:defRPr/>
              </a:pP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업체 </a:t>
              </a:r>
              <a:r>
                <a:rPr lang="ko-KR" altLang="en-US" sz="900" dirty="0" err="1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사용자별</a:t>
              </a:r>
              <a:r>
                <a:rPr lang="ko-KR" altLang="en-US" sz="900" dirty="0" smtClean="0">
                  <a:solidFill>
                    <a:schemeClr val="tx2">
                      <a:lumMod val="75000"/>
                    </a:schemeClr>
                  </a:solidFill>
                  <a:latin typeface="산돌고딕 L" pitchFamily="18" charset="-127"/>
                  <a:ea typeface="산돌고딕 L" pitchFamily="18" charset="-127"/>
                </a:rPr>
                <a:t> 권한 부여</a:t>
              </a:r>
            </a:p>
          </p:txBody>
        </p:sp>
        <p:sp>
          <p:nvSpPr>
            <p:cNvPr id="106" name="타원 105"/>
            <p:cNvSpPr/>
            <p:nvPr/>
          </p:nvSpPr>
          <p:spPr bwMode="auto">
            <a:xfrm>
              <a:off x="3506298" y="3534621"/>
              <a:ext cx="61459" cy="6228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endParaRPr lang="ko-KR" altLang="en-US" sz="900" dirty="0">
                <a:solidFill>
                  <a:prstClr val="black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pic>
        <p:nvPicPr>
          <p:cNvPr id="109" name="Picture 7" descr="F:\★PNG모음★\기타\na_k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159" y="3790111"/>
            <a:ext cx="4968552" cy="9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7" descr="F:\★PNG모음★\기타\na_k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159" y="4349769"/>
            <a:ext cx="4968552" cy="9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7" descr="F:\★PNG모음★\기타\na_k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159" y="4898651"/>
            <a:ext cx="4968552" cy="9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23"/>
          <p:cNvGrpSpPr/>
          <p:nvPr/>
        </p:nvGrpSpPr>
        <p:grpSpPr>
          <a:xfrm>
            <a:off x="240160" y="1064294"/>
            <a:ext cx="4896544" cy="3024337"/>
            <a:chOff x="168151" y="1136303"/>
            <a:chExt cx="4896544" cy="1800200"/>
          </a:xfrm>
        </p:grpSpPr>
        <p:sp>
          <p:nvSpPr>
            <p:cNvPr id="16" name="Rectangle 78"/>
            <p:cNvSpPr>
              <a:spLocks noChangeArrowheads="1"/>
            </p:cNvSpPr>
            <p:nvPr/>
          </p:nvSpPr>
          <p:spPr bwMode="auto">
            <a:xfrm>
              <a:off x="168151" y="1136303"/>
              <a:ext cx="4896544" cy="1800200"/>
            </a:xfrm>
            <a:prstGeom prst="roundRect">
              <a:avLst/>
            </a:prstGeom>
            <a:gradFill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2000"/>
                </a:prstClr>
              </a:outerShdw>
            </a:effectLst>
          </p:spPr>
          <p:txBody>
            <a:bodyPr wrap="none" anchor="ctr"/>
            <a:lstStyle/>
            <a:p>
              <a:pPr marL="339725" indent="-339725" algn="ctr" defTabSz="1042988" latinLnBrk="0">
                <a:spcBef>
                  <a:spcPts val="300"/>
                </a:spcBef>
                <a:buClr>
                  <a:srgbClr val="292929"/>
                </a:buClr>
                <a:buSzPct val="100000"/>
                <a:tabLst>
                  <a:tab pos="5648325" algn="l"/>
                </a:tabLst>
                <a:defRPr/>
              </a:pPr>
              <a:endParaRPr kumimoji="0"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  <p:sp>
          <p:nvSpPr>
            <p:cNvPr id="17" name="Rectangle 78"/>
            <p:cNvSpPr>
              <a:spLocks noChangeArrowheads="1"/>
            </p:cNvSpPr>
            <p:nvPr/>
          </p:nvSpPr>
          <p:spPr bwMode="auto">
            <a:xfrm>
              <a:off x="240160" y="1181308"/>
              <a:ext cx="4752528" cy="171019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44216" y="1424337"/>
            <a:ext cx="2736304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지급보장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인출제한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여부를 합의</a:t>
            </a:r>
          </a:p>
        </p:txBody>
      </p:sp>
      <p:sp>
        <p:nvSpPr>
          <p:cNvPr id="50" name="Text Box 59"/>
          <p:cNvSpPr txBox="1">
            <a:spLocks noChangeArrowheads="1"/>
          </p:cNvSpPr>
          <p:nvPr/>
        </p:nvSpPr>
        <p:spPr bwMode="auto">
          <a:xfrm>
            <a:off x="688167" y="1774812"/>
            <a:ext cx="4033837" cy="45140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(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지급보장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원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·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하도급자의 몫 이외의 금액은 인출제한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(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일반지급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200" dirty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원</a:t>
            </a: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·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하도급자의가  지급기한 내 자유로이 인출</a:t>
            </a:r>
            <a:endParaRPr lang="en-US" altLang="ko-KR" sz="1200" dirty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4215" y="2346476"/>
            <a:ext cx="3960440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대금 선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先</a:t>
            </a: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지급 할 때 시스템에 의한 처리 공지</a:t>
            </a:r>
          </a:p>
        </p:txBody>
      </p:sp>
      <p:sp>
        <p:nvSpPr>
          <p:cNvPr id="53" name="Text Box 59"/>
          <p:cNvSpPr txBox="1">
            <a:spLocks noChangeArrowheads="1"/>
          </p:cNvSpPr>
          <p:nvPr/>
        </p:nvSpPr>
        <p:spPr bwMode="auto">
          <a:xfrm>
            <a:off x="707255" y="2651760"/>
            <a:ext cx="4357440" cy="122084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(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취지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원도급자가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발주처의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기성금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지급 이전에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하도급자에게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defRPr/>
            </a:pP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지급하는 경우 지급 확인을 위해 시스템에 등록된 계좌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defRPr/>
            </a:pP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에서 지급이 처리되도록 하기 위함</a:t>
            </a:r>
            <a:endParaRPr lang="en-US" altLang="ko-KR" sz="1200" dirty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>
              <a:lnSpc>
                <a:spcPts val="800"/>
              </a:lnSpc>
              <a:spcBef>
                <a:spcPts val="1200"/>
              </a:spcBef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(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방법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공고서 본문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또는 추가계약 특수조건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에 본시스템에 의해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indent="-131763">
              <a:lnSpc>
                <a:spcPts val="800"/>
              </a:lnSpc>
              <a:spcBef>
                <a:spcPts val="1200"/>
              </a:spcBef>
              <a:buClr>
                <a:srgbClr val="777777"/>
              </a:buClr>
              <a:defRPr/>
            </a:pP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     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대급지급을 처리함을 공지</a:t>
            </a:r>
            <a:endParaRPr lang="en-US" altLang="ko-KR" sz="1200" dirty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24" name="그룹 66"/>
          <p:cNvGrpSpPr/>
          <p:nvPr/>
        </p:nvGrpSpPr>
        <p:grpSpPr>
          <a:xfrm>
            <a:off x="384175" y="884255"/>
            <a:ext cx="2592288" cy="432048"/>
            <a:chOff x="1176123" y="740239"/>
            <a:chExt cx="2592288" cy="432048"/>
          </a:xfrm>
        </p:grpSpPr>
        <p:sp>
          <p:nvSpPr>
            <p:cNvPr id="32" name="모서리가 둥근 직사각형 31"/>
            <p:cNvSpPr/>
            <p:nvPr/>
          </p:nvSpPr>
          <p:spPr bwMode="auto">
            <a:xfrm>
              <a:off x="1176123" y="740239"/>
              <a:ext cx="2592288" cy="43204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algn="ctr">
              <a:solidFill>
                <a:srgbClr val="29618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212267" y="776263"/>
              <a:ext cx="2520000" cy="360000"/>
            </a:xfrm>
            <a:prstGeom prst="roundRect">
              <a:avLst/>
            </a:prstGeom>
            <a:gradFill>
              <a:gsLst>
                <a:gs pos="39000">
                  <a:schemeClr val="bg1"/>
                </a:gs>
                <a:gs pos="66000">
                  <a:schemeClr val="bg1">
                    <a:lumMod val="95000"/>
                  </a:schemeClr>
                </a:gs>
                <a:gs pos="91000">
                  <a:schemeClr val="bg1">
                    <a:lumMod val="85000"/>
                  </a:schemeClr>
                </a:gs>
              </a:gsLst>
              <a:lin ang="27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5000"/>
                </a:lnSpc>
                <a:buFont typeface="Wingdings" pitchFamily="2" charset="2"/>
                <a:buChar char="q"/>
                <a:defRPr/>
              </a:pPr>
              <a:endParaRPr lang="ko-KR" altLang="en-US" sz="2000">
                <a:solidFill>
                  <a:prstClr val="white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1235192" y="786986"/>
              <a:ext cx="2474150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>
                <a:defRPr/>
              </a:pPr>
              <a:r>
                <a:rPr lang="ko-KR" altLang="en-US" sz="1600" spc="-100" dirty="0" err="1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계약시</a:t>
              </a:r>
              <a:r>
                <a:rPr lang="ko-KR" altLang="en-US" sz="1600" spc="-100" dirty="0" smtClean="0">
                  <a:solidFill>
                    <a:srgbClr val="006600"/>
                  </a:solidFill>
                  <a:latin typeface="산돌고딕B" pitchFamily="18" charset="-127"/>
                  <a:ea typeface="산돌고딕B" pitchFamily="18" charset="-127"/>
                </a:rPr>
                <a:t> 고려할 사항</a:t>
              </a:r>
              <a:endParaRPr lang="en-US" altLang="ko-KR" sz="1600" spc="-100" dirty="0" smtClean="0">
                <a:solidFill>
                  <a:srgbClr val="0066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pic>
        <p:nvPicPr>
          <p:cNvPr id="70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" y="2346474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" y="1424334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직사각형 37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시스템이용을 위한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사전 고려 사항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grpSp>
        <p:nvGrpSpPr>
          <p:cNvPr id="87" name="그룹 41"/>
          <p:cNvGrpSpPr/>
          <p:nvPr/>
        </p:nvGrpSpPr>
        <p:grpSpPr>
          <a:xfrm>
            <a:off x="267054" y="4880720"/>
            <a:ext cx="4869649" cy="1584176"/>
            <a:chOff x="5183981" y="4088904"/>
            <a:chExt cx="1116012" cy="1325265"/>
          </a:xfrm>
        </p:grpSpPr>
        <p:sp>
          <p:nvSpPr>
            <p:cNvPr id="94" name="Rectangle 78"/>
            <p:cNvSpPr>
              <a:spLocks noChangeArrowheads="1"/>
            </p:cNvSpPr>
            <p:nvPr/>
          </p:nvSpPr>
          <p:spPr bwMode="auto">
            <a:xfrm>
              <a:off x="5183981" y="4088904"/>
              <a:ext cx="1116012" cy="1325265"/>
            </a:xfrm>
            <a:prstGeom prst="roundRect">
              <a:avLst/>
            </a:prstGeom>
            <a:gradFill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22000"/>
                </a:prstClr>
              </a:outerShdw>
            </a:effectLst>
          </p:spPr>
          <p:txBody>
            <a:bodyPr wrap="none" anchor="ctr"/>
            <a:lstStyle/>
            <a:p>
              <a:pPr marL="339725" indent="-339725" algn="ctr" defTabSz="1042988" latinLnBrk="0">
                <a:spcBef>
                  <a:spcPts val="300"/>
                </a:spcBef>
                <a:buClr>
                  <a:srgbClr val="292929"/>
                </a:buClr>
                <a:buSzPct val="100000"/>
                <a:tabLst>
                  <a:tab pos="5648325" algn="l"/>
                </a:tabLst>
                <a:defRPr/>
              </a:pPr>
              <a:endParaRPr kumimoji="0"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  <p:sp>
          <p:nvSpPr>
            <p:cNvPr id="95" name="Rectangle 78"/>
            <p:cNvSpPr>
              <a:spLocks noChangeArrowheads="1"/>
            </p:cNvSpPr>
            <p:nvPr/>
          </p:nvSpPr>
          <p:spPr bwMode="auto">
            <a:xfrm>
              <a:off x="5202538" y="4158654"/>
              <a:ext cx="1080952" cy="1185763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  <a:p>
              <a:pPr algn="ctr" defTabSz="1042988" latinLnBrk="0">
                <a:lnSpc>
                  <a:spcPct val="110000"/>
                </a:lnSpc>
                <a:buClr>
                  <a:srgbClr val="3271AA"/>
                </a:buClr>
                <a:buSzPct val="140000"/>
                <a:tabLst>
                  <a:tab pos="5648325" algn="l"/>
                </a:tabLst>
                <a:defRPr/>
              </a:pPr>
              <a:endParaRPr kumimoji="0"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산돌고딕B" pitchFamily="18" charset="-127"/>
                <a:ea typeface="산돌고딕B" pitchFamily="18" charset="-127"/>
                <a:sym typeface="Monotype Sorts"/>
              </a:endParaRPr>
            </a:p>
          </p:txBody>
        </p:sp>
      </p:grpSp>
      <p:sp>
        <p:nvSpPr>
          <p:cNvPr id="88" name="타원 87"/>
          <p:cNvSpPr/>
          <p:nvPr/>
        </p:nvSpPr>
        <p:spPr bwMode="auto">
          <a:xfrm>
            <a:off x="456184" y="4664695"/>
            <a:ext cx="2088232" cy="40604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000">
              <a:solidFill>
                <a:prstClr val="white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89" name="타원 88"/>
          <p:cNvSpPr/>
          <p:nvPr/>
        </p:nvSpPr>
        <p:spPr bwMode="auto">
          <a:xfrm>
            <a:off x="540387" y="4681068"/>
            <a:ext cx="1919827" cy="373297"/>
          </a:xfrm>
          <a:prstGeom prst="ellipse">
            <a:avLst/>
          </a:prstGeom>
          <a:gradFill>
            <a:gsLst>
              <a:gs pos="39000">
                <a:schemeClr val="bg1"/>
              </a:gs>
              <a:gs pos="66000">
                <a:schemeClr val="bg1">
                  <a:lumMod val="95000"/>
                </a:schemeClr>
              </a:gs>
              <a:gs pos="91000">
                <a:schemeClr val="bg1">
                  <a:lumMod val="85000"/>
                </a:schemeClr>
              </a:gs>
            </a:gsLst>
            <a:lin ang="27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000">
              <a:solidFill>
                <a:prstClr val="white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90" name="TextBox 89"/>
          <p:cNvSpPr txBox="1"/>
          <p:nvPr/>
        </p:nvSpPr>
        <p:spPr bwMode="auto">
          <a:xfrm>
            <a:off x="590153" y="4716958"/>
            <a:ext cx="1810247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>
              <a:defRPr/>
            </a:pPr>
            <a:r>
              <a:rPr kumimoji="1" lang="en-US" altLang="ko-KR" sz="1400" spc="-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산돌고딕B" pitchFamily="18" charset="-127"/>
                <a:ea typeface="산돌고딕B" pitchFamily="18" charset="-127"/>
              </a:rPr>
              <a:t>※ </a:t>
            </a:r>
            <a:r>
              <a:rPr kumimoji="1" lang="ko-KR" altLang="en-US" sz="1400" spc="-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산돌고딕B" pitchFamily="18" charset="-127"/>
                <a:ea typeface="산돌고딕B" pitchFamily="18" charset="-127"/>
              </a:rPr>
              <a:t>지급보장 이란</a:t>
            </a:r>
            <a:r>
              <a:rPr kumimoji="1" lang="en-US" altLang="ko-KR" sz="1400" spc="-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산돌고딕B" pitchFamily="18" charset="-127"/>
                <a:ea typeface="산돌고딕B" pitchFamily="18" charset="-127"/>
              </a:rPr>
              <a:t>?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44216" y="5168751"/>
            <a:ext cx="2736304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err="1" smtClean="0">
                <a:latin typeface="산돌고딕B" pitchFamily="18" charset="-127"/>
                <a:ea typeface="산돌고딕B" pitchFamily="18" charset="-127"/>
              </a:rPr>
              <a:t>자기몫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이외의 대금의 임의 인출을 제한</a:t>
            </a:r>
          </a:p>
        </p:txBody>
      </p:sp>
      <p:pic>
        <p:nvPicPr>
          <p:cNvPr id="92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92" y="5168751"/>
            <a:ext cx="268453" cy="2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Text Box 59"/>
          <p:cNvSpPr txBox="1">
            <a:spLocks noChangeArrowheads="1"/>
          </p:cNvSpPr>
          <p:nvPr/>
        </p:nvSpPr>
        <p:spPr bwMode="auto">
          <a:xfrm>
            <a:off x="707255" y="5540985"/>
            <a:ext cx="4357441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인출이 제한된 경우 자기 몫 이외의 대금에 대해 인출 불가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일반지급의 경우 일반계좌로 이체지시 한 후 대금활용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lnSpc>
                <a:spcPts val="800"/>
              </a:lnSpc>
              <a:spcBef>
                <a:spcPts val="12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지급기한 내 해당계좌에 입금 후 이체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 bwMode="auto">
          <a:xfrm>
            <a:off x="4327364" y="145385"/>
            <a:ext cx="835237" cy="207592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사전고려 사항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grpSp>
        <p:nvGrpSpPr>
          <p:cNvPr id="115" name="그룹 114"/>
          <p:cNvGrpSpPr/>
          <p:nvPr/>
        </p:nvGrpSpPr>
        <p:grpSpPr>
          <a:xfrm>
            <a:off x="240156" y="1141193"/>
            <a:ext cx="4992690" cy="1853989"/>
            <a:chOff x="240156" y="3674802"/>
            <a:chExt cx="4992690" cy="1853989"/>
          </a:xfrm>
        </p:grpSpPr>
        <p:grpSp>
          <p:nvGrpSpPr>
            <p:cNvPr id="44" name="그룹 41"/>
            <p:cNvGrpSpPr/>
            <p:nvPr/>
          </p:nvGrpSpPr>
          <p:grpSpPr>
            <a:xfrm>
              <a:off x="240156" y="3872608"/>
              <a:ext cx="4896544" cy="1656183"/>
              <a:chOff x="5167324" y="4088904"/>
              <a:chExt cx="1132669" cy="984716"/>
            </a:xfrm>
          </p:grpSpPr>
          <p:sp>
            <p:nvSpPr>
              <p:cNvPr id="56" name="Rectangle 78"/>
              <p:cNvSpPr>
                <a:spLocks noChangeArrowheads="1"/>
              </p:cNvSpPr>
              <p:nvPr/>
            </p:nvSpPr>
            <p:spPr bwMode="auto">
              <a:xfrm>
                <a:off x="5167324" y="4088904"/>
                <a:ext cx="1132669" cy="984716"/>
              </a:xfrm>
              <a:prstGeom prst="roundRect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22000"/>
                  </a:prstClr>
                </a:outerShdw>
              </a:effectLst>
            </p:spPr>
            <p:txBody>
              <a:bodyPr wrap="none" anchor="ctr"/>
              <a:lstStyle/>
              <a:p>
                <a:pPr marL="339725" indent="-339725" algn="ctr" defTabSz="1042988" latinLnBrk="0">
                  <a:spcBef>
                    <a:spcPts val="300"/>
                  </a:spcBef>
                  <a:buClr>
                    <a:srgbClr val="292929"/>
                  </a:buClr>
                  <a:buSzPct val="100000"/>
                  <a:tabLst>
                    <a:tab pos="5648325" algn="l"/>
                  </a:tabLst>
                  <a:defRPr/>
                </a:pPr>
                <a:endParaRPr kumimoji="0"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  <p:sp>
            <p:nvSpPr>
              <p:cNvPr id="57" name="Rectangle 78"/>
              <p:cNvSpPr>
                <a:spLocks noChangeArrowheads="1"/>
              </p:cNvSpPr>
              <p:nvPr/>
            </p:nvSpPr>
            <p:spPr bwMode="auto">
              <a:xfrm>
                <a:off x="5183982" y="4137544"/>
                <a:ext cx="1099355" cy="870428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  <a:p>
                <a:pPr algn="ctr" defTabSz="1042988" latinLnBrk="0">
                  <a:lnSpc>
                    <a:spcPct val="110000"/>
                  </a:lnSpc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/>
                </a:pPr>
                <a:endParaRPr kumimoji="0"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B" pitchFamily="18" charset="-127"/>
                  <a:ea typeface="산돌고딕B" pitchFamily="18" charset="-127"/>
                  <a:sym typeface="Monotype Sorts"/>
                </a:endParaRPr>
              </a:p>
            </p:txBody>
          </p:sp>
        </p:grpSp>
        <p:grpSp>
          <p:nvGrpSpPr>
            <p:cNvPr id="45" name="그룹 64"/>
            <p:cNvGrpSpPr>
              <a:grpSpLocks/>
            </p:cNvGrpSpPr>
            <p:nvPr/>
          </p:nvGrpSpPr>
          <p:grpSpPr bwMode="auto">
            <a:xfrm>
              <a:off x="456184" y="3674802"/>
              <a:ext cx="2088232" cy="406043"/>
              <a:chOff x="759081" y="2091770"/>
              <a:chExt cx="1974419" cy="1974430"/>
            </a:xfrm>
          </p:grpSpPr>
          <p:grpSp>
            <p:nvGrpSpPr>
              <p:cNvPr id="49" name="그룹 65"/>
              <p:cNvGrpSpPr>
                <a:grpSpLocks/>
              </p:cNvGrpSpPr>
              <p:nvPr/>
            </p:nvGrpSpPr>
            <p:grpSpPr bwMode="auto">
              <a:xfrm>
                <a:off x="759081" y="2091770"/>
                <a:ext cx="1974419" cy="1974430"/>
                <a:chOff x="759081" y="2091770"/>
                <a:chExt cx="1974419" cy="1974430"/>
              </a:xfrm>
            </p:grpSpPr>
            <p:sp>
              <p:nvSpPr>
                <p:cNvPr id="54" name="타원 53"/>
                <p:cNvSpPr/>
                <p:nvPr/>
              </p:nvSpPr>
              <p:spPr>
                <a:xfrm>
                  <a:off x="759081" y="2091770"/>
                  <a:ext cx="1974419" cy="1974430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 sz="2000">
                    <a:solidFill>
                      <a:prstClr val="white"/>
                    </a:solidFill>
                    <a:latin typeface="산돌고딕B" pitchFamily="18" charset="-127"/>
                    <a:ea typeface="산돌고딕B" pitchFamily="18" charset="-127"/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838694" y="2171386"/>
                  <a:ext cx="1815192" cy="1815203"/>
                </a:xfrm>
                <a:prstGeom prst="ellipse">
                  <a:avLst/>
                </a:prstGeom>
                <a:gradFill>
                  <a:gsLst>
                    <a:gs pos="39000">
                      <a:schemeClr val="bg1"/>
                    </a:gs>
                    <a:gs pos="66000">
                      <a:schemeClr val="bg1">
                        <a:lumMod val="95000"/>
                      </a:schemeClr>
                    </a:gs>
                    <a:gs pos="91000">
                      <a:schemeClr val="bg1">
                        <a:lumMod val="85000"/>
                      </a:schemeClr>
                    </a:gs>
                  </a:gsLst>
                  <a:lin ang="2700000" scaled="0"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 sz="2000">
                    <a:solidFill>
                      <a:prstClr val="white"/>
                    </a:solidFill>
                    <a:latin typeface="산돌고딕B" pitchFamily="18" charset="-127"/>
                    <a:ea typeface="산돌고딕B" pitchFamily="18" charset="-127"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914061" y="2332280"/>
                <a:ext cx="1711585" cy="149660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lvl="0" algn="ctr">
                  <a:defRPr/>
                </a:pPr>
                <a:r>
                  <a:rPr kumimoji="1" lang="en-US" altLang="ko-KR" sz="1400" spc="-100" dirty="0" smtClean="0">
                    <a:solidFill>
                      <a:srgbClr val="C35D09"/>
                    </a:solidFill>
                    <a:latin typeface="산돌고딕B" pitchFamily="18" charset="-127"/>
                    <a:ea typeface="산돌고딕B" pitchFamily="18" charset="-127"/>
                  </a:rPr>
                  <a:t>※ </a:t>
                </a:r>
                <a:r>
                  <a:rPr kumimoji="1" lang="ko-KR" altLang="en-US" sz="1400" spc="-100" dirty="0" smtClean="0">
                    <a:solidFill>
                      <a:srgbClr val="C35D09"/>
                    </a:solidFill>
                    <a:latin typeface="산돌고딕B" pitchFamily="18" charset="-127"/>
                    <a:ea typeface="산돌고딕B" pitchFamily="18" charset="-127"/>
                  </a:rPr>
                  <a:t>계좌의 종류</a:t>
                </a: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00199" y="4124780"/>
              <a:ext cx="2736304" cy="27699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>
                <a:spcAft>
                  <a:spcPts val="300"/>
                </a:spcAft>
                <a:defRPr/>
              </a:pP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업체당 발주기관별 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1 SET(</a:t>
              </a:r>
              <a:r>
                <a:rPr lang="en-US" altLang="ko-KR" sz="1200" b="1" dirty="0" smtClean="0">
                  <a:latin typeface="산돌고딕B" pitchFamily="18" charset="-127"/>
                  <a:ea typeface="산돌고딕B" pitchFamily="18" charset="-127"/>
                </a:rPr>
                <a:t>4</a:t>
              </a:r>
              <a:r>
                <a:rPr lang="ko-KR" altLang="en-US" sz="1200" b="1" dirty="0" smtClean="0">
                  <a:latin typeface="산돌고딕B" pitchFamily="18" charset="-127"/>
                  <a:ea typeface="산돌고딕B" pitchFamily="18" charset="-127"/>
                </a:rPr>
                <a:t>개 계좌</a:t>
              </a:r>
              <a:r>
                <a:rPr lang="en-US" altLang="ko-KR" sz="1200" b="1" dirty="0" smtClean="0">
                  <a:latin typeface="산돌고딕B" pitchFamily="18" charset="-127"/>
                  <a:ea typeface="산돌고딕B" pitchFamily="18" charset="-127"/>
                </a:rPr>
                <a:t>)</a:t>
              </a:r>
              <a:endParaRPr lang="ko-KR" altLang="en-US" sz="1200" dirty="0" smtClean="0">
                <a:latin typeface="산돌고딕B" pitchFamily="18" charset="-127"/>
                <a:ea typeface="산돌고딕B" pitchFamily="18" charset="-127"/>
              </a:endParaRPr>
            </a:p>
          </p:txBody>
        </p:sp>
        <p:pic>
          <p:nvPicPr>
            <p:cNvPr id="47" name="Picture 227" descr="체크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175" y="4124778"/>
              <a:ext cx="268453" cy="24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 Box 59"/>
            <p:cNvSpPr txBox="1">
              <a:spLocks noChangeArrowheads="1"/>
            </p:cNvSpPr>
            <p:nvPr/>
          </p:nvSpPr>
          <p:spPr bwMode="auto">
            <a:xfrm>
              <a:off x="563238" y="4412812"/>
              <a:ext cx="4669608" cy="96436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marL="96837" indent="-228600" fontAlgn="auto">
                <a:lnSpc>
                  <a:spcPts val="8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77777"/>
                </a:buClr>
                <a:buFont typeface="Wingdings" pitchFamily="2" charset="2"/>
                <a:buChar char="Ø"/>
                <a:defRPr/>
              </a:pP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3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개 지정계좌 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: 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고정계좌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(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기성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/</a:t>
              </a:r>
              <a:r>
                <a:rPr lang="ko-KR" altLang="en-US" sz="1200" dirty="0" err="1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준공금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), 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선금관리계좌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, </a:t>
              </a:r>
              <a:r>
                <a:rPr lang="ko-KR" altLang="en-US" sz="1200" dirty="0" err="1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노무비계좌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 </a:t>
              </a:r>
            </a:p>
            <a:p>
              <a:pPr marL="96837" indent="-228600" fontAlgn="auto">
                <a:lnSpc>
                  <a:spcPts val="8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77777"/>
                </a:buClr>
                <a:defRPr/>
              </a:pP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      1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개 일반계좌</a:t>
              </a:r>
              <a:endPara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endParaRPr>
            </a:p>
            <a:p>
              <a:pPr marL="96837" indent="-228600" fontAlgn="auto">
                <a:lnSpc>
                  <a:spcPts val="8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77777"/>
                </a:buClr>
                <a:defRPr/>
              </a:pP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      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의 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4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개 계좌가 </a:t>
              </a:r>
              <a:r>
                <a:rPr lang="en-US" altLang="ko-KR" sz="1200" dirty="0" smtClean="0">
                  <a:latin typeface="산돌고딕B" pitchFamily="18" charset="-127"/>
                  <a:ea typeface="산돌고딕B" pitchFamily="18" charset="-127"/>
                </a:rPr>
                <a:t>1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개 세트로 관리되며 </a:t>
              </a:r>
              <a:r>
                <a:rPr lang="ko-KR" altLang="en-US" sz="1200" dirty="0" smtClean="0">
                  <a:solidFill>
                    <a:srgbClr val="FF0000"/>
                  </a:solidFill>
                  <a:latin typeface="산돌고딕B" pitchFamily="18" charset="-127"/>
                  <a:ea typeface="산돌고딕B" pitchFamily="18" charset="-127"/>
                </a:rPr>
                <a:t>발주기관별</a:t>
              </a:r>
              <a:r>
                <a:rPr lang="ko-KR" altLang="en-US" sz="1200" dirty="0" smtClean="0">
                  <a:latin typeface="산돌고딕B" pitchFamily="18" charset="-127"/>
                  <a:ea typeface="산돌고딕B" pitchFamily="18" charset="-127"/>
                </a:rPr>
                <a:t>로 운영됨</a:t>
              </a:r>
              <a:endParaRPr lang="en-US" altLang="ko-KR" sz="1200" dirty="0" smtClean="0">
                <a:latin typeface="산돌고딕B" pitchFamily="18" charset="-127"/>
                <a:ea typeface="산돌고딕B" pitchFamily="18" charset="-127"/>
              </a:endParaRPr>
            </a:p>
            <a:p>
              <a:pPr marL="96837" indent="-228600" fontAlgn="auto">
                <a:lnSpc>
                  <a:spcPts val="8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777777"/>
                </a:buClr>
                <a:defRPr/>
              </a:pP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      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※</a:t>
              </a:r>
              <a:r>
                <a:rPr lang="ko-KR" altLang="en-US" sz="1200" dirty="0" smtClean="0">
                  <a:solidFill>
                    <a:srgbClr val="FF0000"/>
                  </a:solidFill>
                  <a:latin typeface="산돌고딕B" pitchFamily="18" charset="-127"/>
                  <a:ea typeface="산돌고딕B" pitchFamily="18" charset="-127"/>
                </a:rPr>
                <a:t> 인출제한 대상 </a:t>
              </a:r>
              <a:r>
                <a:rPr lang="en-US" altLang="ko-KR" sz="1200" dirty="0" smtClean="0">
                  <a:solidFill>
                    <a:srgbClr val="FF0000"/>
                  </a:solidFill>
                  <a:latin typeface="산돌고딕B" pitchFamily="18" charset="-127"/>
                  <a:ea typeface="산돌고딕B" pitchFamily="18" charset="-127"/>
                </a:rPr>
                <a:t>: 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일반계좌를 제외한 </a:t>
              </a:r>
              <a:r>
                <a:rPr lang="en-US" altLang="ko-KR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3</a:t>
              </a:r>
              <a:r>
                <a:rPr lang="ko-KR" altLang="en-US" sz="1200" dirty="0" smtClean="0">
                  <a:solidFill>
                    <a:schemeClr val="tx2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개의 지정계좌</a:t>
              </a:r>
              <a:endParaRPr lang="en-US" altLang="ko-KR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240159" y="4952727"/>
            <a:ext cx="4896544" cy="1296144"/>
          </a:xfrm>
          <a:prstGeom prst="roundRect">
            <a:avLst/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86" name="Rectangle 78"/>
          <p:cNvSpPr>
            <a:spLocks noChangeArrowheads="1"/>
          </p:cNvSpPr>
          <p:nvPr/>
        </p:nvSpPr>
        <p:spPr bwMode="auto">
          <a:xfrm>
            <a:off x="312168" y="4990531"/>
            <a:ext cx="4752528" cy="118633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  <a:p>
            <a:pPr algn="ctr" defTabSz="1042988" latinLnBrk="0">
              <a:lnSpc>
                <a:spcPct val="110000"/>
              </a:lnSpc>
              <a:buClr>
                <a:srgbClr val="3271AA"/>
              </a:buClr>
              <a:buSzPct val="140000"/>
              <a:tabLst>
                <a:tab pos="5648325" algn="l"/>
              </a:tabLst>
              <a:defRPr/>
            </a:pPr>
            <a:endParaRPr kumimoji="0"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grpSp>
        <p:nvGrpSpPr>
          <p:cNvPr id="112" name="그룹 111"/>
          <p:cNvGrpSpPr/>
          <p:nvPr/>
        </p:nvGrpSpPr>
        <p:grpSpPr>
          <a:xfrm>
            <a:off x="240159" y="5456783"/>
            <a:ext cx="1320279" cy="360041"/>
            <a:chOff x="312167" y="2216422"/>
            <a:chExt cx="1320279" cy="360041"/>
          </a:xfrm>
        </p:grpSpPr>
        <p:pic>
          <p:nvPicPr>
            <p:cNvPr id="87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167" y="2216423"/>
              <a:ext cx="1320279" cy="360040"/>
            </a:xfrm>
            <a:prstGeom prst="rect">
              <a:avLst/>
            </a:prstGeom>
            <a:noFill/>
          </p:spPr>
        </p:pic>
        <p:sp>
          <p:nvSpPr>
            <p:cNvPr id="88" name="TextBox 87"/>
            <p:cNvSpPr txBox="1"/>
            <p:nvPr/>
          </p:nvSpPr>
          <p:spPr>
            <a:xfrm>
              <a:off x="522888" y="2216422"/>
              <a:ext cx="9721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발주기관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103" name="그룹 64"/>
          <p:cNvGrpSpPr>
            <a:grpSpLocks/>
          </p:cNvGrpSpPr>
          <p:nvPr/>
        </p:nvGrpSpPr>
        <p:grpSpPr bwMode="auto">
          <a:xfrm>
            <a:off x="456183" y="4736703"/>
            <a:ext cx="2088232" cy="417601"/>
            <a:chOff x="759081" y="2091771"/>
            <a:chExt cx="1974419" cy="1974431"/>
          </a:xfrm>
        </p:grpSpPr>
        <p:grpSp>
          <p:nvGrpSpPr>
            <p:cNvPr id="105" name="그룹 65"/>
            <p:cNvGrpSpPr>
              <a:grpSpLocks/>
            </p:cNvGrpSpPr>
            <p:nvPr/>
          </p:nvGrpSpPr>
          <p:grpSpPr bwMode="auto">
            <a:xfrm>
              <a:off x="759081" y="2091771"/>
              <a:ext cx="1974419" cy="1974431"/>
              <a:chOff x="759081" y="2091771"/>
              <a:chExt cx="1974419" cy="1974431"/>
            </a:xfrm>
          </p:grpSpPr>
          <p:sp>
            <p:nvSpPr>
              <p:cNvPr id="107" name="타원 106"/>
              <p:cNvSpPr/>
              <p:nvPr/>
            </p:nvSpPr>
            <p:spPr>
              <a:xfrm>
                <a:off x="759081" y="2091771"/>
                <a:ext cx="1974419" cy="1974431"/>
              </a:xfrm>
              <a:prstGeom prst="ellipse">
                <a:avLst/>
              </a:prstGeom>
              <a:solidFill>
                <a:srgbClr val="DC690A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838694" y="2171386"/>
                <a:ext cx="1815192" cy="1815203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66000">
                    <a:schemeClr val="bg1">
                      <a:lumMod val="95000"/>
                    </a:schemeClr>
                  </a:gs>
                  <a:gs pos="91000">
                    <a:schemeClr val="bg1">
                      <a:lumMod val="85000"/>
                    </a:schemeClr>
                  </a:gs>
                </a:gsLst>
                <a:lin ang="2700000" scaled="0"/>
              </a:gra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000">
                  <a:solidFill>
                    <a:prstClr val="white"/>
                  </a:solidFill>
                  <a:latin typeface="산돌고딕B" pitchFamily="18" charset="-127"/>
                  <a:ea typeface="산돌고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224250" y="2370115"/>
              <a:ext cx="1055186" cy="14551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lvl="0" algn="ctr">
                <a:defRPr/>
              </a:pPr>
              <a:r>
                <a:rPr kumimoji="1" lang="ko-KR" altLang="en-US" sz="1400" spc="-100" dirty="0" smtClean="0">
                  <a:solidFill>
                    <a:schemeClr val="accent4">
                      <a:lumMod val="75000"/>
                    </a:schemeClr>
                  </a:solidFill>
                  <a:latin typeface="산돌고딕B" pitchFamily="18" charset="-127"/>
                  <a:ea typeface="산돌고딕B" pitchFamily="18" charset="-127"/>
                </a:rPr>
                <a:t>지급보장 주체</a:t>
              </a:r>
              <a:endParaRPr kumimoji="1" lang="en-US" altLang="ko-KR" sz="1400" spc="-100" dirty="0" smtClean="0">
                <a:solidFill>
                  <a:schemeClr val="accent4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824334" y="5312769"/>
            <a:ext cx="3312369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>
              <a:spcAft>
                <a:spcPts val="300"/>
              </a:spcAft>
              <a:defRPr/>
            </a:pP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발주기관이 지정계좌의 인출제한에 대한 여부 지정</a:t>
            </a:r>
          </a:p>
        </p:txBody>
      </p:sp>
      <p:pic>
        <p:nvPicPr>
          <p:cNvPr id="110" name="Picture 227" descr="체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311" y="5312767"/>
            <a:ext cx="268453" cy="24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" name="Text Box 59"/>
          <p:cNvSpPr txBox="1">
            <a:spLocks noChangeArrowheads="1"/>
          </p:cNvSpPr>
          <p:nvPr/>
        </p:nvSpPr>
        <p:spPr bwMode="auto">
          <a:xfrm>
            <a:off x="1968351" y="5577249"/>
            <a:ext cx="3240360" cy="47448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96837" indent="-228600" fontAlgn="auto">
              <a:spcBef>
                <a:spcPts val="100"/>
              </a:spcBef>
              <a:spcAft>
                <a:spcPts val="0"/>
              </a:spcAft>
              <a:buClr>
                <a:srgbClr val="777777"/>
              </a:buClr>
              <a:buFont typeface="Wingdings" pitchFamily="2" charset="2"/>
              <a:buChar char="Ø"/>
              <a:defRPr/>
            </a:pP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고정계좌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선금관리계좌</a:t>
            </a: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1200" dirty="0" err="1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노무비계좌에</a:t>
            </a:r>
            <a:r>
              <a:rPr lang="ko-KR" altLang="en-US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대한</a:t>
            </a:r>
            <a:endParaRPr lang="en-US" altLang="ko-KR" sz="1200" dirty="0" smtClean="0">
              <a:solidFill>
                <a:schemeClr val="tx2">
                  <a:lumMod val="7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  <a:p>
            <a:pPr marL="96837" indent="-228600" fontAlgn="auto">
              <a:spcBef>
                <a:spcPts val="100"/>
              </a:spcBef>
              <a:spcAft>
                <a:spcPts val="0"/>
              </a:spcAft>
              <a:buClr>
                <a:srgbClr val="777777"/>
              </a:buClr>
              <a:defRPr/>
            </a:pPr>
            <a:r>
              <a:rPr lang="en-US" altLang="ko-KR" sz="1200" dirty="0" smtClean="0">
                <a:solidFill>
                  <a:schemeClr val="tx2">
                    <a:lumMod val="7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     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인출제한 여부를 지정</a:t>
            </a:r>
            <a:endParaRPr lang="en-US" altLang="ko-KR" sz="1200" dirty="0" smtClean="0">
              <a:solidFill>
                <a:srgbClr val="FF000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grpSp>
        <p:nvGrpSpPr>
          <p:cNvPr id="116" name="그룹 115"/>
          <p:cNvGrpSpPr/>
          <p:nvPr/>
        </p:nvGrpSpPr>
        <p:grpSpPr>
          <a:xfrm>
            <a:off x="2400399" y="906950"/>
            <a:ext cx="1320279" cy="360041"/>
            <a:chOff x="0" y="704255"/>
            <a:chExt cx="1955904" cy="360041"/>
          </a:xfrm>
        </p:grpSpPr>
        <p:pic>
          <p:nvPicPr>
            <p:cNvPr id="117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118" name="TextBox 117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원도급사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119" name="그룹 118"/>
          <p:cNvGrpSpPr/>
          <p:nvPr/>
        </p:nvGrpSpPr>
        <p:grpSpPr>
          <a:xfrm>
            <a:off x="3624535" y="906950"/>
            <a:ext cx="1320279" cy="360041"/>
            <a:chOff x="0" y="704255"/>
            <a:chExt cx="1955904" cy="360041"/>
          </a:xfrm>
        </p:grpSpPr>
        <p:pic>
          <p:nvPicPr>
            <p:cNvPr id="120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04256"/>
              <a:ext cx="1955904" cy="360040"/>
            </a:xfrm>
            <a:prstGeom prst="rect">
              <a:avLst/>
            </a:prstGeom>
            <a:noFill/>
          </p:spPr>
        </p:pic>
        <p:sp>
          <p:nvSpPr>
            <p:cNvPr id="121" name="TextBox 120"/>
            <p:cNvSpPr txBox="1"/>
            <p:nvPr/>
          </p:nvSpPr>
          <p:spPr>
            <a:xfrm>
              <a:off x="312169" y="704255"/>
              <a:ext cx="14401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ko-KR" altLang="en-US" sz="1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하도급사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grpSp>
        <p:nvGrpSpPr>
          <p:cNvPr id="123" name="그룹 122"/>
          <p:cNvGrpSpPr/>
          <p:nvPr/>
        </p:nvGrpSpPr>
        <p:grpSpPr>
          <a:xfrm>
            <a:off x="3336503" y="3139198"/>
            <a:ext cx="1710276" cy="986400"/>
            <a:chOff x="1608311" y="4736703"/>
            <a:chExt cx="1710276" cy="986400"/>
          </a:xfrm>
        </p:grpSpPr>
        <p:pic>
          <p:nvPicPr>
            <p:cNvPr id="124" name="Picture 2"/>
            <p:cNvPicPr>
              <a:picLocks noChangeArrowheads="1"/>
            </p:cNvPicPr>
            <p:nvPr/>
          </p:nvPicPr>
          <p:blipFill>
            <a:blip r:embed="rId4" cstate="print">
              <a:lum contrast="-30000"/>
            </a:blip>
            <a:srcRect/>
            <a:stretch>
              <a:fillRect/>
            </a:stretch>
          </p:blipFill>
          <p:spPr bwMode="auto">
            <a:xfrm>
              <a:off x="1680319" y="4736703"/>
              <a:ext cx="1548000" cy="986400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25" name="TextBox 124"/>
            <p:cNvSpPr txBox="1"/>
            <p:nvPr/>
          </p:nvSpPr>
          <p:spPr bwMode="auto">
            <a:xfrm>
              <a:off x="1671080" y="4736703"/>
              <a:ext cx="648072" cy="276999"/>
            </a:xfrm>
            <a:prstGeom prst="rect">
              <a:avLst/>
            </a:prstGeom>
            <a:noFill/>
          </p:spPr>
          <p:txBody>
            <a:bodyPr wrap="square" lIns="68425" tIns="0" rIns="68425" bIns="0">
              <a:spAutoFit/>
              <a:scene3d>
                <a:camera prst="orthographicFront"/>
                <a:lightRig rig="threePt" dir="t"/>
              </a:scene3d>
              <a:sp3d contourW="38100">
                <a:bevelT w="1270"/>
                <a:contourClr>
                  <a:schemeClr val="bg1"/>
                </a:contourClr>
              </a:sp3d>
            </a:bodyPr>
            <a:lstStyle/>
            <a:p>
              <a:pPr eaLnBrk="0" latinLnBrk="0" hangingPunct="0">
                <a:spcBef>
                  <a:spcPts val="898"/>
                </a:spcBef>
                <a:defRPr/>
              </a:pPr>
              <a:r>
                <a:rPr lang="en-US" altLang="ko-KR" kern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15</a:t>
              </a:r>
              <a:endParaRPr lang="en-US" altLang="ko-KR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  <p:sp>
          <p:nvSpPr>
            <p:cNvPr id="126" name="TextBox 125"/>
            <p:cNvSpPr txBox="1"/>
            <p:nvPr/>
          </p:nvSpPr>
          <p:spPr bwMode="auto">
            <a:xfrm>
              <a:off x="1608311" y="5024735"/>
              <a:ext cx="1710276" cy="484591"/>
            </a:xfrm>
            <a:prstGeom prst="rect">
              <a:avLst/>
            </a:prstGeom>
            <a:noFill/>
          </p:spPr>
          <p:txBody>
            <a:bodyPr wrap="square" lIns="68425" tIns="34212" rIns="68425" bIns="34212">
              <a:spAutoFit/>
              <a:scene3d>
                <a:camera prst="orthographicFront"/>
                <a:lightRig rig="threePt" dir="t"/>
              </a:scene3d>
              <a:sp3d contourW="38100">
                <a:bevelT w="1270"/>
                <a:contourClr>
                  <a:schemeClr val="bg1"/>
                </a:contourClr>
              </a:sp3d>
            </a:bodyPr>
            <a:lstStyle/>
            <a:p>
              <a:pPr algn="ctr" eaLnBrk="0" latinLnBrk="0" hangingPunct="0">
                <a:lnSpc>
                  <a:spcPct val="150000"/>
                </a:lnSpc>
                <a:spcBef>
                  <a:spcPts val="898"/>
                </a:spcBef>
                <a:defRPr/>
              </a:pPr>
              <a:r>
                <a:rPr lang="ko-KR" altLang="en-US" kern="0" dirty="0" smtClean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계좌 개설 안내</a:t>
              </a:r>
              <a:endParaRPr lang="en-US" altLang="ko-KR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pic>
        <p:nvPicPr>
          <p:cNvPr id="127" name="Picture 486" descr="a000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18184514">
            <a:off x="2165099" y="2730853"/>
            <a:ext cx="725025" cy="155009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8"/>
          <p:cNvSpPr>
            <a:spLocks noChangeArrowheads="1"/>
          </p:cNvSpPr>
          <p:nvPr/>
        </p:nvSpPr>
        <p:spPr bwMode="auto">
          <a:xfrm>
            <a:off x="240159" y="848271"/>
            <a:ext cx="4896544" cy="792088"/>
          </a:xfrm>
          <a:prstGeom prst="roundRect">
            <a:avLst/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none" anchor="ctr"/>
          <a:lstStyle/>
          <a:p>
            <a:pPr marL="339725" indent="-339725" algn="ctr" defTabSz="1042988" latinLnBrk="0">
              <a:spcBef>
                <a:spcPts val="300"/>
              </a:spcBef>
              <a:buClr>
                <a:srgbClr val="292929"/>
              </a:buClr>
              <a:buSzPct val="100000"/>
              <a:tabLst>
                <a:tab pos="5648325" algn="l"/>
              </a:tabLst>
              <a:defRPr/>
            </a:pPr>
            <a:endParaRPr kumimoji="0"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산돌고딕B" pitchFamily="18" charset="-127"/>
              <a:ea typeface="산돌고딕B" pitchFamily="18" charset="-127"/>
              <a:sym typeface="Monotype Sorts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4327364" y="92946"/>
            <a:ext cx="835237" cy="346091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처음사용자</a:t>
            </a:r>
            <a:endParaRPr lang="en-US" altLang="ko-KR" sz="100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안내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  <p:sp>
        <p:nvSpPr>
          <p:cNvPr id="21" name="모서리가 둥근 직사각형 20"/>
          <p:cNvSpPr/>
          <p:nvPr/>
        </p:nvSpPr>
        <p:spPr bwMode="auto">
          <a:xfrm>
            <a:off x="528191" y="997613"/>
            <a:ext cx="1080120" cy="493404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marL="228600" indent="-228600"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신규 이용자</a:t>
            </a:r>
            <a:endParaRPr lang="en-US" altLang="ko-KR" sz="9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228600" indent="-228600"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등록</a:t>
            </a:r>
          </a:p>
        </p:txBody>
      </p:sp>
      <p:sp>
        <p:nvSpPr>
          <p:cNvPr id="27" name="모서리가 둥근 직사각형 26"/>
          <p:cNvSpPr/>
          <p:nvPr/>
        </p:nvSpPr>
        <p:spPr bwMode="auto">
          <a:xfrm>
            <a:off x="2112367" y="997613"/>
            <a:ext cx="1080120" cy="493404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marL="228600" indent="-228600"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인증서 등록</a:t>
            </a:r>
          </a:p>
        </p:txBody>
      </p:sp>
      <p:pic>
        <p:nvPicPr>
          <p:cNvPr id="30" name="그림 320" descr="Untitled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1000" contrast="100000"/>
          </a:blip>
          <a:srcRect l="13043" r="13044"/>
          <a:stretch>
            <a:fillRect/>
          </a:stretch>
        </p:blipFill>
        <p:spPr bwMode="auto">
          <a:xfrm rot="5400000">
            <a:off x="1625017" y="1119597"/>
            <a:ext cx="504056" cy="24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그림 320" descr="Untitled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1000" contrast="100000"/>
          </a:blip>
          <a:srcRect l="13043" r="13044"/>
          <a:stretch>
            <a:fillRect/>
          </a:stretch>
        </p:blipFill>
        <p:spPr bwMode="auto">
          <a:xfrm rot="5400000">
            <a:off x="3209193" y="1119597"/>
            <a:ext cx="504056" cy="24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직사각형 33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시스템이용을 위한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사전 절차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(1/3)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3696543" y="997613"/>
            <a:ext cx="1080120" cy="493404"/>
          </a:xfrm>
          <a:prstGeom prst="roundRect">
            <a:avLst>
              <a:gd name="adj" fmla="val 21956"/>
            </a:avLst>
          </a:prstGeom>
          <a:gradFill>
            <a:gsLst>
              <a:gs pos="0">
                <a:srgbClr val="FFFFFF"/>
              </a:gs>
              <a:gs pos="17000">
                <a:srgbClr val="FFFFFF"/>
              </a:gs>
              <a:gs pos="83000">
                <a:srgbClr val="ECECEC"/>
              </a:gs>
              <a:gs pos="100000">
                <a:srgbClr val="FFFFFF"/>
              </a:gs>
            </a:gsLst>
            <a:lin ang="5400000" scaled="0"/>
          </a:gradFill>
          <a:ln w="6350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innerShdw blurRad="50800">
              <a:prstClr val="black">
                <a:alpha val="6000"/>
              </a:prst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>
              <a:bevelT w="1270"/>
              <a:contourClr>
                <a:schemeClr val="bg1"/>
              </a:contourClr>
            </a:sp3d>
          </a:bodyPr>
          <a:lstStyle/>
          <a:p>
            <a:pPr marL="228600" indent="-228600"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하도급관리시스템</a:t>
            </a:r>
            <a:endParaRPr lang="en-US" altLang="ko-KR" sz="900" kern="0" dirty="0" smtClean="0">
              <a:solidFill>
                <a:srgbClr val="000000">
                  <a:lumMod val="75000"/>
                  <a:lumOff val="25000"/>
                </a:srgbClr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228600" indent="-228600" algn="ctr" defTabSz="995482" eaLnBrk="0" latinLnBrk="0" hangingPunct="0">
              <a:defRPr/>
            </a:pPr>
            <a:r>
              <a:rPr lang="ko-KR" altLang="en-US" sz="900" kern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산돌고딕 M" pitchFamily="18" charset="-127"/>
                <a:ea typeface="산돌고딕 M" pitchFamily="18" charset="-127"/>
              </a:rPr>
              <a:t>접속</a:t>
            </a:r>
          </a:p>
        </p:txBody>
      </p:sp>
      <p:grpSp>
        <p:nvGrpSpPr>
          <p:cNvPr id="36" name="그룹 136"/>
          <p:cNvGrpSpPr/>
          <p:nvPr/>
        </p:nvGrpSpPr>
        <p:grpSpPr>
          <a:xfrm>
            <a:off x="192287" y="1928391"/>
            <a:ext cx="1512168" cy="720080"/>
            <a:chOff x="550771" y="2519766"/>
            <a:chExt cx="1512168" cy="720080"/>
          </a:xfrm>
        </p:grpSpPr>
        <p:pic>
          <p:nvPicPr>
            <p:cNvPr id="37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771" y="2519766"/>
              <a:ext cx="1512168" cy="720080"/>
            </a:xfrm>
            <a:prstGeom prst="rect">
              <a:avLst/>
            </a:prstGeom>
            <a:noFill/>
          </p:spPr>
        </p:pic>
        <p:sp>
          <p:nvSpPr>
            <p:cNvPr id="38" name="TextBox 37"/>
            <p:cNvSpPr txBox="1"/>
            <p:nvPr/>
          </p:nvSpPr>
          <p:spPr>
            <a:xfrm rot="21333239">
              <a:off x="672553" y="2640164"/>
              <a:ext cx="133948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1</a:t>
              </a:r>
              <a:r>
                <a:rPr lang="en-US" altLang="ko-KR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. </a:t>
              </a:r>
              <a:r>
                <a:rPr lang="ko-KR" altLang="en-US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신규이용자</a:t>
              </a:r>
              <a:endParaRPr lang="en-US" altLang="ko-KR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등록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39" name="Text Box 59"/>
          <p:cNvSpPr txBox="1">
            <a:spLocks noChangeArrowheads="1"/>
          </p:cNvSpPr>
          <p:nvPr/>
        </p:nvSpPr>
        <p:spPr bwMode="auto">
          <a:xfrm>
            <a:off x="1920479" y="2498178"/>
            <a:ext cx="3456384" cy="15645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5"/>
              </a:buBlip>
              <a:defRPr/>
            </a:pP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나라장터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(www.g2b.go.kr) 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상단의  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신규이용자 등록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클릭</a:t>
            </a:r>
          </a:p>
        </p:txBody>
      </p:sp>
      <p:grpSp>
        <p:nvGrpSpPr>
          <p:cNvPr id="42" name="그룹 41"/>
          <p:cNvGrpSpPr/>
          <p:nvPr/>
        </p:nvGrpSpPr>
        <p:grpSpPr>
          <a:xfrm>
            <a:off x="408311" y="2654631"/>
            <a:ext cx="4848671" cy="497896"/>
            <a:chOff x="384175" y="1784375"/>
            <a:chExt cx="4848671" cy="497896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4175" y="1784375"/>
              <a:ext cx="4848671" cy="497896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44" name="직사각형 43"/>
            <p:cNvSpPr/>
            <p:nvPr/>
          </p:nvSpPr>
          <p:spPr bwMode="auto">
            <a:xfrm>
              <a:off x="2400399" y="2099302"/>
              <a:ext cx="576064" cy="144016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pic>
        <p:nvPicPr>
          <p:cNvPr id="45" name="Picture 486" descr="a0001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20775766">
            <a:off x="597557" y="3142004"/>
            <a:ext cx="379662" cy="119780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1056383" y="3411959"/>
            <a:ext cx="4320480" cy="246221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5"/>
              </a:buBlip>
              <a:defRPr/>
            </a:pP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조달업체이용자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클릭 후 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입찰참가자격 등록신청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진행 </a:t>
            </a:r>
            <a:endParaRPr lang="en-US" altLang="ko-KR" sz="10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1416423" y="3845605"/>
            <a:ext cx="3744416" cy="2665516"/>
            <a:chOff x="1436676" y="3007291"/>
            <a:chExt cx="3744416" cy="2665516"/>
          </a:xfrm>
        </p:grpSpPr>
        <p:sp>
          <p:nvSpPr>
            <p:cNvPr id="48" name="직사각형 47"/>
            <p:cNvSpPr/>
            <p:nvPr/>
          </p:nvSpPr>
          <p:spPr bwMode="auto">
            <a:xfrm>
              <a:off x="1472824" y="3314473"/>
              <a:ext cx="458943" cy="57606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49" name="직사각형 48"/>
            <p:cNvSpPr/>
            <p:nvPr/>
          </p:nvSpPr>
          <p:spPr bwMode="auto">
            <a:xfrm>
              <a:off x="2228764" y="3314473"/>
              <a:ext cx="458943" cy="576064"/>
            </a:xfrm>
            <a:prstGeom prst="rect">
              <a:avLst/>
            </a:prstGeom>
            <a:noFill/>
            <a:ln w="19050" algn="ctr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36676" y="3007291"/>
              <a:ext cx="3744416" cy="2665516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51" name="아래쪽 화살표 50"/>
            <p:cNvSpPr/>
            <p:nvPr/>
          </p:nvSpPr>
          <p:spPr bwMode="auto">
            <a:xfrm rot="7160706">
              <a:off x="2713072" y="4032290"/>
              <a:ext cx="288032" cy="432048"/>
            </a:xfrm>
            <a:prstGeom prst="downArrow">
              <a:avLst/>
            </a:prstGeom>
            <a:solidFill>
              <a:schemeClr val="accent1"/>
            </a:solidFill>
            <a:ln w="6350" algn="ctr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54" name="직사각형 53"/>
            <p:cNvSpPr/>
            <p:nvPr/>
          </p:nvSpPr>
          <p:spPr bwMode="auto">
            <a:xfrm>
              <a:off x="2300772" y="3607604"/>
              <a:ext cx="360040" cy="57606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6"/>
          <p:cNvGrpSpPr/>
          <p:nvPr/>
        </p:nvGrpSpPr>
        <p:grpSpPr>
          <a:xfrm>
            <a:off x="168151" y="704255"/>
            <a:ext cx="1512168" cy="720080"/>
            <a:chOff x="550771" y="2519766"/>
            <a:chExt cx="1512168" cy="720080"/>
          </a:xfrm>
        </p:grpSpPr>
        <p:pic>
          <p:nvPicPr>
            <p:cNvPr id="9" name="Picture 5" descr="F:\★PNG모음★\기타\na_k11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771" y="2519766"/>
              <a:ext cx="1512168" cy="72008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 rot="21333239">
              <a:off x="672553" y="2640164"/>
              <a:ext cx="133948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  <a:scene3d>
                <a:camera prst="orthographicFront"/>
                <a:lightRig rig="threePt" dir="t"/>
              </a:scene3d>
              <a:sp3d>
                <a:bevelT w="1270" h="0"/>
              </a:sp3d>
            </a:bodyPr>
            <a:lstStyle/>
            <a:p>
              <a:pPr algn="ctr" latinLnBrk="0"/>
              <a:r>
                <a:rPr lang="en-US" altLang="ko-KR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2. </a:t>
              </a:r>
              <a:r>
                <a:rPr lang="ko-KR" altLang="en-US" sz="14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인증서</a:t>
              </a:r>
              <a:endParaRPr lang="en-US" altLang="ko-KR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  <a:p>
              <a:pPr algn="ctr" latinLnBrk="0"/>
              <a:r>
                <a:rPr lang="ko-KR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12700" dist="25400" dir="2700000" algn="tl" rotWithShape="0">
                      <a:schemeClr val="bg1"/>
                    </a:outerShdw>
                  </a:effectLst>
                  <a:latin typeface="산돌고딕B" pitchFamily="18" charset="-127"/>
                  <a:ea typeface="산돌고딕B" pitchFamily="18" charset="-127"/>
                </a:rPr>
                <a:t>등록</a:t>
              </a:r>
              <a:endParaRPr lang="ko-KR" altLang="en-US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 rotWithShape="0">
                    <a:schemeClr val="bg1"/>
                  </a:outerShdw>
                </a:effectLst>
                <a:latin typeface="산돌고딕B" pitchFamily="18" charset="-127"/>
                <a:ea typeface="산돌고딕B" pitchFamily="18" charset="-127"/>
              </a:endParaRPr>
            </a:p>
          </p:txBody>
        </p:sp>
      </p:grp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1896343" y="1555914"/>
            <a:ext cx="3456384" cy="156453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lnSpc>
                <a:spcPts val="524"/>
              </a:lnSpc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 나라장터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(www.g2b.go.kr) 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상단의  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인증서  등록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클릭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384175" y="1712367"/>
            <a:ext cx="4848671" cy="497896"/>
            <a:chOff x="384175" y="1784375"/>
            <a:chExt cx="4848671" cy="4978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4175" y="1784375"/>
              <a:ext cx="4848671" cy="497896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6" name="직사각형 15"/>
            <p:cNvSpPr/>
            <p:nvPr/>
          </p:nvSpPr>
          <p:spPr bwMode="auto">
            <a:xfrm>
              <a:off x="3012611" y="2099302"/>
              <a:ext cx="576064" cy="144016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pic>
        <p:nvPicPr>
          <p:cNvPr id="25" name="Picture 486" descr="a000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bright="-22000" contrast="100000"/>
          </a:blip>
          <a:srcRect t="18016" r="20189"/>
          <a:stretch>
            <a:fillRect/>
          </a:stretch>
        </p:blipFill>
        <p:spPr bwMode="gray">
          <a:xfrm rot="20775766">
            <a:off x="507921" y="2191994"/>
            <a:ext cx="608133" cy="17219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8" name="Text Box 59"/>
          <p:cNvSpPr txBox="1">
            <a:spLocks noChangeArrowheads="1"/>
          </p:cNvSpPr>
          <p:nvPr/>
        </p:nvSpPr>
        <p:spPr bwMode="auto">
          <a:xfrm>
            <a:off x="1032247" y="2763887"/>
            <a:ext cx="3744416" cy="246221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indent="-98598">
              <a:spcBef>
                <a:spcPts val="449"/>
              </a:spcBef>
              <a:spcAft>
                <a:spcPts val="224"/>
              </a:spcAft>
              <a:buClr>
                <a:srgbClr val="777777"/>
              </a:buClr>
              <a:buSzPct val="120000"/>
              <a:buBlip>
                <a:blip r:embed="rId4"/>
              </a:buBlip>
              <a:defRPr/>
            </a:pP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조달업체이용자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클릭 후 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“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인증서등록</a:t>
            </a:r>
            <a:r>
              <a:rPr lang="en-US" altLang="ko-KR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”</a:t>
            </a:r>
            <a:r>
              <a:rPr lang="ko-KR" altLang="en-US" sz="1000" dirty="0" smtClean="0">
                <a:solidFill>
                  <a:schemeClr val="tx2">
                    <a:lumMod val="75000"/>
                  </a:schemeClr>
                </a:solidFill>
                <a:latin typeface="산돌고딕 L" pitchFamily="18" charset="-127"/>
                <a:ea typeface="산돌고딕 L" pitchFamily="18" charset="-127"/>
              </a:rPr>
              <a:t>진행 </a:t>
            </a:r>
            <a:endParaRPr lang="en-US" altLang="ko-KR" sz="1000" dirty="0" smtClean="0">
              <a:solidFill>
                <a:schemeClr val="tx2">
                  <a:lumMod val="75000"/>
                </a:schemeClr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grpSp>
        <p:nvGrpSpPr>
          <p:cNvPr id="4" name="그룹 31"/>
          <p:cNvGrpSpPr/>
          <p:nvPr/>
        </p:nvGrpSpPr>
        <p:grpSpPr>
          <a:xfrm>
            <a:off x="1392287" y="3197533"/>
            <a:ext cx="3744416" cy="2665516"/>
            <a:chOff x="1436676" y="3007291"/>
            <a:chExt cx="3744416" cy="2665516"/>
          </a:xfrm>
        </p:grpSpPr>
        <p:sp>
          <p:nvSpPr>
            <p:cNvPr id="18" name="직사각형 17"/>
            <p:cNvSpPr/>
            <p:nvPr/>
          </p:nvSpPr>
          <p:spPr bwMode="auto">
            <a:xfrm>
              <a:off x="1472824" y="3314473"/>
              <a:ext cx="458943" cy="57606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 bwMode="auto">
            <a:xfrm>
              <a:off x="2228764" y="3314473"/>
              <a:ext cx="458943" cy="576064"/>
            </a:xfrm>
            <a:prstGeom prst="rect">
              <a:avLst/>
            </a:prstGeom>
            <a:noFill/>
            <a:ln w="19050" algn="ctr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36676" y="3007291"/>
              <a:ext cx="3744416" cy="2665516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22" name="아래쪽 화살표 21"/>
            <p:cNvSpPr/>
            <p:nvPr/>
          </p:nvSpPr>
          <p:spPr bwMode="auto">
            <a:xfrm rot="7160706">
              <a:off x="2713072" y="4032290"/>
              <a:ext cx="288032" cy="432048"/>
            </a:xfrm>
            <a:prstGeom prst="downArrow">
              <a:avLst/>
            </a:prstGeom>
            <a:solidFill>
              <a:schemeClr val="accent1"/>
            </a:solidFill>
            <a:ln w="6350" algn="ctr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 bwMode="auto">
            <a:xfrm>
              <a:off x="2300772" y="3607604"/>
              <a:ext cx="360040" cy="57606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54000" tIns="35995" rIns="54000" bIns="45714" rtlCol="0" anchor="ctr"/>
            <a:lstStyle/>
            <a:p>
              <a:pPr algn="l">
                <a:lnSpc>
                  <a:spcPct val="125000"/>
                </a:lnSpc>
                <a:spcBef>
                  <a:spcPct val="50000"/>
                </a:spcBef>
                <a:buFont typeface="Wingdings" pitchFamily="2" charset="2"/>
                <a:buChar char="q"/>
              </a:pPr>
              <a:endParaRPr kumimoji="1" lang="ko-KR" altLang="en-US" sz="120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</p:grpSp>
      <p:sp>
        <p:nvSpPr>
          <p:cNvPr id="26" name="TextBox 160"/>
          <p:cNvSpPr txBox="1">
            <a:spLocks noChangeArrowheads="1"/>
          </p:cNvSpPr>
          <p:nvPr/>
        </p:nvSpPr>
        <p:spPr bwMode="auto">
          <a:xfrm>
            <a:off x="192534" y="6248871"/>
            <a:ext cx="5040560" cy="33007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36000" tIns="72000" rIns="36000" bIns="72000">
            <a:spAutoFit/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>
              <a:defRPr/>
            </a:pPr>
            <a:r>
              <a:rPr lang="en-US" altLang="ko-KR" sz="1200" dirty="0" smtClean="0">
                <a:latin typeface="산돌고딕B" pitchFamily="18" charset="-127"/>
                <a:ea typeface="산돌고딕B" pitchFamily="18" charset="-127"/>
              </a:rPr>
              <a:t> ※ 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상세 절차는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나라장터 고객센터</a:t>
            </a:r>
            <a:r>
              <a:rPr lang="en-US" altLang="ko-KR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(1588-0800)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 또는 나라장터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200" dirty="0" smtClean="0">
                <a:solidFill>
                  <a:srgbClr val="FF0000"/>
                </a:solidFill>
                <a:latin typeface="산돌고딕B" pitchFamily="18" charset="-127"/>
                <a:ea typeface="산돌고딕B" pitchFamily="18" charset="-127"/>
              </a:rPr>
              <a:t>온라인 매뉴얼</a:t>
            </a:r>
            <a:r>
              <a:rPr lang="ko-KR" altLang="en-US" sz="1200" dirty="0" smtClean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sz="1100" dirty="0" smtClean="0">
                <a:latin typeface="산돌고딕B" pitchFamily="18" charset="-127"/>
                <a:ea typeface="산돌고딕B" pitchFamily="18" charset="-127"/>
              </a:rPr>
              <a:t>참조</a:t>
            </a:r>
            <a:endParaRPr lang="ko-KR" altLang="en-US" sz="1200" dirty="0"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168151" y="200199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905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eaLnBrk="0" hangingPunct="0">
              <a:tabLst>
                <a:tab pos="5648325" algn="l"/>
              </a:tabLst>
              <a:defRPr/>
            </a:pP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시스템이용을 위한 </a:t>
            </a:r>
            <a:r>
              <a:rPr lang="ko-KR" altLang="en-US" kern="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사전 절차</a:t>
            </a:r>
            <a:r>
              <a:rPr lang="en-US" altLang="ko-KR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(2/3)</a:t>
            </a:r>
            <a:r>
              <a:rPr lang="ko-KR" altLang="en-US" kern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고딕B" pitchFamily="18" charset="-127"/>
                <a:ea typeface="산돌고딕B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4327364" y="92946"/>
            <a:ext cx="835237" cy="346091"/>
          </a:xfrm>
          <a:prstGeom prst="rect">
            <a:avLst/>
          </a:prstGeom>
          <a:noFill/>
        </p:spPr>
        <p:txBody>
          <a:bodyPr wrap="square" lIns="0" tIns="34212" rIns="0" bIns="34212" anchor="ctr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처음사용자</a:t>
            </a:r>
            <a:endParaRPr lang="en-US" altLang="ko-KR" sz="1000" dirty="0" smtClean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  <a:p>
            <a:pPr algn="ctr">
              <a:lnSpc>
                <a:spcPct val="90000"/>
              </a:lnSpc>
              <a:defRPr/>
            </a:pPr>
            <a:r>
              <a:rPr lang="ko-KR" altLang="en-US" sz="1000" dirty="0" smtClean="0">
                <a:solidFill>
                  <a:schemeClr val="bg1"/>
                </a:solidFill>
                <a:latin typeface="산돌고딕B" pitchFamily="18" charset="-127"/>
                <a:ea typeface="산돌고딕B" pitchFamily="18" charset="-127"/>
                <a:sym typeface="한컴바탕" pitchFamily="18" charset="2"/>
              </a:rPr>
              <a:t>안내</a:t>
            </a:r>
            <a:endParaRPr lang="en-US" altLang="ko-KR" sz="1000" dirty="0">
              <a:solidFill>
                <a:schemeClr val="bg1"/>
              </a:solidFill>
              <a:latin typeface="산돌고딕B" pitchFamily="18" charset="-127"/>
              <a:ea typeface="산돌고딕B" pitchFamily="18" charset="-127"/>
              <a:sym typeface="한컴바탕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표지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내용 마스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6350" algn="ctr">
          <a:solidFill>
            <a:srgbClr val="29618F"/>
          </a:solidFill>
          <a:round/>
          <a:headEnd/>
          <a:tailEnd/>
        </a:ln>
      </a:spPr>
      <a:bodyPr lIns="54000" tIns="35995" rIns="54000" bIns="45714" anchor="ctr"/>
      <a:lstStyle>
        <a:defPPr algn="l">
          <a:lnSpc>
            <a:spcPct val="125000"/>
          </a:lnSpc>
          <a:spcBef>
            <a:spcPct val="50000"/>
          </a:spcBef>
          <a:buFont typeface="Wingdings" pitchFamily="2" charset="2"/>
          <a:buChar char="q"/>
          <a:defRPr kumimoji="1" sz="1200">
            <a:solidFill>
              <a:schemeClr val="tx1"/>
            </a:solidFill>
            <a:latin typeface="산돌고딕 M" pitchFamily="18" charset="-127"/>
            <a:ea typeface="산돌고딕 M" pitchFamily="18" charset="-127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2207</TotalTime>
  <Words>2656</Words>
  <Application>Microsoft Office PowerPoint</Application>
  <PresentationFormat>B5 (ISO) 용지(176x250mm)</PresentationFormat>
  <Paragraphs>527</Paragraphs>
  <Slides>20</Slides>
  <Notes>13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2" baseType="lpstr">
      <vt:lpstr>1_표지</vt:lpstr>
      <vt:lpstr>내용 마스터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Songsw</dc:creator>
  <cp:lastModifiedBy>USER</cp:lastModifiedBy>
  <cp:revision>231</cp:revision>
  <dcterms:created xsi:type="dcterms:W3CDTF">2013-10-31T01:27:30Z</dcterms:created>
  <dcterms:modified xsi:type="dcterms:W3CDTF">2013-12-06T00:43:25Z</dcterms:modified>
</cp:coreProperties>
</file>